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04" d="100"/>
          <a:sy n="104" d="100"/>
        </p:scale>
        <p:origin x="85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99046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F1C2E"/>
        </a:solidFill>
        <a:effectLst/>
      </p:bgPr>
    </p:bg>
    <p:spTree>
      <p:nvGrpSpPr>
        <p:cNvPr id="1" name=""/>
        <p:cNvGrpSpPr/>
        <p:nvPr/>
      </p:nvGrpSpPr>
      <p:grpSpPr>
        <a:xfrm>
          <a:off x="0" y="0"/>
          <a:ext cx="0" cy="0"/>
          <a:chOff x="0" y="0"/>
          <a:chExt cx="0" cy="0"/>
        </a:xfrm>
      </p:grpSpPr>
      <p:sp>
        <p:nvSpPr>
          <p:cNvPr id="2" name="Text 0"/>
          <p:cNvSpPr/>
          <p:nvPr/>
        </p:nvSpPr>
        <p:spPr>
          <a:xfrm>
            <a:off x="457200" y="1645920"/>
            <a:ext cx="8229600" cy="640080"/>
          </a:xfrm>
          <a:prstGeom prst="rect">
            <a:avLst/>
          </a:prstGeom>
          <a:noFill/>
          <a:ln/>
        </p:spPr>
        <p:txBody>
          <a:bodyPr wrap="square" lIns="0" tIns="0" rIns="0" bIns="0" rtlCol="0" anchor="ctr"/>
          <a:lstStyle/>
          <a:p>
            <a:pPr marL="0" indent="0" algn="ctr">
              <a:buNone/>
            </a:pPr>
            <a:r>
              <a:rPr lang="en-US" sz="4000" b="1" dirty="0">
                <a:solidFill>
                  <a:srgbClr val="C9A227"/>
                </a:solidFill>
                <a:latin typeface="Georgia" pitchFamily="34" charset="0"/>
                <a:ea typeface="Georgia" pitchFamily="34" charset="-122"/>
                <a:cs typeface="Georgia" pitchFamily="34" charset="-120"/>
              </a:rPr>
              <a:t>THE GOSPEL OF JOHN</a:t>
            </a:r>
            <a:endParaRPr lang="en-US" sz="4000" dirty="0"/>
          </a:p>
        </p:txBody>
      </p:sp>
      <p:sp>
        <p:nvSpPr>
          <p:cNvPr id="3" name="Text 1"/>
          <p:cNvSpPr/>
          <p:nvPr/>
        </p:nvSpPr>
        <p:spPr>
          <a:xfrm>
            <a:off x="457200" y="2377440"/>
            <a:ext cx="8229600" cy="411480"/>
          </a:xfrm>
          <a:prstGeom prst="rect">
            <a:avLst/>
          </a:prstGeom>
          <a:noFill/>
          <a:ln/>
        </p:spPr>
        <p:txBody>
          <a:bodyPr wrap="square" lIns="0" tIns="0" rIns="0" bIns="0" rtlCol="0" anchor="ctr"/>
          <a:lstStyle/>
          <a:p>
            <a:pPr marL="0" indent="0" algn="ctr">
              <a:buNone/>
            </a:pPr>
            <a:r>
              <a:rPr lang="en-US" sz="2200" dirty="0">
                <a:solidFill>
                  <a:srgbClr val="F8F5F0"/>
                </a:solidFill>
                <a:latin typeface="Calibri" pitchFamily="34" charset="0"/>
                <a:ea typeface="Calibri" pitchFamily="34" charset="-122"/>
                <a:cs typeface="Calibri" pitchFamily="34" charset="-120"/>
              </a:rPr>
              <a:t>An Introductory Overview</a:t>
            </a:r>
            <a:endParaRPr lang="en-US" sz="2200" dirty="0"/>
          </a:p>
        </p:txBody>
      </p:sp>
      <p:sp>
        <p:nvSpPr>
          <p:cNvPr id="4" name="Text 2"/>
          <p:cNvSpPr/>
          <p:nvPr/>
        </p:nvSpPr>
        <p:spPr>
          <a:xfrm>
            <a:off x="914400" y="3200400"/>
            <a:ext cx="7315200" cy="731520"/>
          </a:xfrm>
          <a:prstGeom prst="rect">
            <a:avLst/>
          </a:prstGeom>
          <a:noFill/>
          <a:ln/>
        </p:spPr>
        <p:txBody>
          <a:bodyPr wrap="square" lIns="0" tIns="0" rIns="0" bIns="0" rtlCol="0" anchor="ctr"/>
          <a:lstStyle/>
          <a:p>
            <a:pPr marL="0" indent="0" algn="ctr">
              <a:buNone/>
            </a:pPr>
            <a:r>
              <a:rPr lang="en-US" sz="1400" i="1" dirty="0">
                <a:solidFill>
                  <a:srgbClr val="E8E4DE"/>
                </a:solidFill>
                <a:latin typeface="Georgia" pitchFamily="34" charset="0"/>
                <a:ea typeface="Georgia" pitchFamily="34" charset="-122"/>
                <a:cs typeface="Georgia" pitchFamily="34" charset="-120"/>
              </a:rPr>
              <a:t>These are written so that you may believe that Jesus is the Christ,</a:t>
            </a:r>
            <a:endParaRPr lang="en-US" sz="1400" dirty="0"/>
          </a:p>
          <a:p>
            <a:pPr marL="0" indent="0" algn="ctr">
              <a:buNone/>
            </a:pPr>
            <a:r>
              <a:rPr lang="en-US" sz="1400" i="1" dirty="0">
                <a:solidFill>
                  <a:srgbClr val="E8E4DE"/>
                </a:solidFill>
                <a:latin typeface="Georgia" pitchFamily="34" charset="0"/>
                <a:ea typeface="Georgia" pitchFamily="34" charset="-122"/>
                <a:cs typeface="Georgia" pitchFamily="34" charset="-120"/>
              </a:rPr>
              <a:t>the Son of God, and that by believing you may have life in his name.</a:t>
            </a:r>
            <a:endParaRPr lang="en-US" sz="1400" dirty="0"/>
          </a:p>
        </p:txBody>
      </p:sp>
      <p:sp>
        <p:nvSpPr>
          <p:cNvPr id="5" name="Text 3"/>
          <p:cNvSpPr/>
          <p:nvPr/>
        </p:nvSpPr>
        <p:spPr>
          <a:xfrm>
            <a:off x="914400" y="3931920"/>
            <a:ext cx="7315200" cy="274320"/>
          </a:xfrm>
          <a:prstGeom prst="rect">
            <a:avLst/>
          </a:prstGeom>
          <a:noFill/>
          <a:ln/>
        </p:spPr>
        <p:txBody>
          <a:bodyPr wrap="square" lIns="0" tIns="0" rIns="0" bIns="0" rtlCol="0" anchor="ctr"/>
          <a:lstStyle/>
          <a:p>
            <a:pPr marL="0" indent="0" algn="ctr">
              <a:buNone/>
            </a:pPr>
            <a:r>
              <a:rPr lang="en-US" sz="1200" dirty="0">
                <a:solidFill>
                  <a:srgbClr val="C9A227"/>
                </a:solidFill>
                <a:latin typeface="Calibri" pitchFamily="34" charset="0"/>
                <a:ea typeface="Calibri" pitchFamily="34" charset="-122"/>
                <a:cs typeface="Calibri" pitchFamily="34" charset="-120"/>
              </a:rPr>
              <a:t>John 20:31 (ESV)</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8F5F0"/>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1B2A4A"/>
          </a:solidFill>
          <a:ln/>
        </p:spPr>
        <p:txBody>
          <a:bodyPr/>
          <a:lstStyle/>
          <a:p>
            <a:endParaRPr lang="en-US"/>
          </a:p>
        </p:txBody>
      </p:sp>
      <p:sp>
        <p:nvSpPr>
          <p:cNvPr id="3" name="Text 1"/>
          <p:cNvSpPr/>
          <p:nvPr/>
        </p:nvSpPr>
        <p:spPr>
          <a:xfrm>
            <a:off x="365760" y="182880"/>
            <a:ext cx="8412480" cy="502920"/>
          </a:xfrm>
          <a:prstGeom prst="rect">
            <a:avLst/>
          </a:prstGeom>
          <a:noFill/>
          <a:ln/>
        </p:spPr>
        <p:txBody>
          <a:bodyPr wrap="square" lIns="0" tIns="0" rIns="0" bIns="0" rtlCol="0" anchor="ctr"/>
          <a:lstStyle/>
          <a:p>
            <a:pPr marL="0" indent="0">
              <a:buNone/>
            </a:pPr>
            <a:r>
              <a:rPr lang="en-US" sz="2200" b="1" dirty="0">
                <a:solidFill>
                  <a:srgbClr val="FFFFFF"/>
                </a:solidFill>
                <a:latin typeface="Georgia" pitchFamily="34" charset="0"/>
                <a:ea typeface="Georgia" pitchFamily="34" charset="-122"/>
                <a:cs typeface="Georgia" pitchFamily="34" charset="-120"/>
              </a:rPr>
              <a:t>John and the Synoptic Gospels</a:t>
            </a:r>
            <a:endParaRPr lang="en-US" sz="2200" dirty="0"/>
          </a:p>
        </p:txBody>
      </p:sp>
      <p:sp>
        <p:nvSpPr>
          <p:cNvPr id="4" name="Text 2"/>
          <p:cNvSpPr/>
          <p:nvPr/>
        </p:nvSpPr>
        <p:spPr>
          <a:xfrm>
            <a:off x="457200" y="1051560"/>
            <a:ext cx="3931920" cy="320040"/>
          </a:xfrm>
          <a:prstGeom prst="rect">
            <a:avLst/>
          </a:prstGeom>
          <a:noFill/>
          <a:ln/>
        </p:spPr>
        <p:txBody>
          <a:bodyPr wrap="square" lIns="0" tIns="0" rIns="0" bIns="0" rtlCol="0" anchor="ctr"/>
          <a:lstStyle/>
          <a:p>
            <a:pPr marL="0" indent="0">
              <a:buNone/>
            </a:pPr>
            <a:r>
              <a:rPr lang="en-US" sz="1600" b="1" dirty="0">
                <a:solidFill>
                  <a:srgbClr val="1B2A4A"/>
                </a:solidFill>
                <a:latin typeface="Georgia" pitchFamily="34" charset="0"/>
                <a:ea typeface="Georgia" pitchFamily="34" charset="-122"/>
                <a:cs typeface="Georgia" pitchFamily="34" charset="-120"/>
              </a:rPr>
              <a:t>Differences</a:t>
            </a:r>
            <a:endParaRPr lang="en-US" sz="1600" dirty="0"/>
          </a:p>
        </p:txBody>
      </p:sp>
      <p:sp>
        <p:nvSpPr>
          <p:cNvPr id="5" name="Text 3"/>
          <p:cNvSpPr/>
          <p:nvPr/>
        </p:nvSpPr>
        <p:spPr>
          <a:xfrm>
            <a:off x="457200" y="1417320"/>
            <a:ext cx="3931920" cy="2743200"/>
          </a:xfrm>
          <a:prstGeom prst="rect">
            <a:avLst/>
          </a:prstGeom>
          <a:noFill/>
          <a:ln/>
        </p:spPr>
        <p:txBody>
          <a:bodyPr wrap="square" rtlCol="0" anchor="ctr"/>
          <a:lstStyle/>
          <a:p>
            <a:pPr marL="342900" indent="-342900">
              <a:spcAft>
                <a:spcPts val="500"/>
              </a:spcAft>
              <a:buSzPct val="100000"/>
              <a:buChar char="•"/>
            </a:pPr>
            <a:r>
              <a:rPr lang="en-US" sz="1300" dirty="0">
                <a:solidFill>
                  <a:srgbClr val="2C3E50"/>
                </a:solidFill>
                <a:latin typeface="Calibri" pitchFamily="34" charset="0"/>
                <a:ea typeface="Calibri" pitchFamily="34" charset="-122"/>
                <a:cs typeface="Calibri" pitchFamily="34" charset="-120"/>
              </a:rPr>
              <a:t>Longer theological discourses rather than short sayings and parables</a:t>
            </a:r>
            <a:endParaRPr lang="en-US" sz="1300" dirty="0"/>
          </a:p>
          <a:p>
            <a:pPr marL="342900" indent="-342900">
              <a:spcAft>
                <a:spcPts val="500"/>
              </a:spcAft>
              <a:buSzPct val="100000"/>
              <a:buChar char="•"/>
            </a:pPr>
            <a:r>
              <a:rPr lang="en-US" sz="1300" dirty="0">
                <a:solidFill>
                  <a:srgbClr val="2C3E50"/>
                </a:solidFill>
                <a:latin typeface="Calibri" pitchFamily="34" charset="0"/>
                <a:ea typeface="Calibri" pitchFamily="34" charset="-122"/>
                <a:cs typeface="Calibri" pitchFamily="34" charset="-120"/>
              </a:rPr>
              <a:t>Focus on Jerusalem and Jewish festivals</a:t>
            </a:r>
            <a:endParaRPr lang="en-US" sz="1300" dirty="0"/>
          </a:p>
          <a:p>
            <a:pPr marL="342900" indent="-342900">
              <a:spcAft>
                <a:spcPts val="500"/>
              </a:spcAft>
              <a:buSzPct val="100000"/>
              <a:buChar char="•"/>
            </a:pPr>
            <a:r>
              <a:rPr lang="en-US" sz="1300" dirty="0">
                <a:solidFill>
                  <a:srgbClr val="2C3E50"/>
                </a:solidFill>
                <a:latin typeface="Calibri" pitchFamily="34" charset="0"/>
                <a:ea typeface="Calibri" pitchFamily="34" charset="-122"/>
                <a:cs typeface="Calibri" pitchFamily="34" charset="-120"/>
              </a:rPr>
              <a:t>Seven "I Am" statements unique to John</a:t>
            </a:r>
            <a:endParaRPr lang="en-US" sz="1300" dirty="0"/>
          </a:p>
          <a:p>
            <a:pPr marL="342900" indent="-342900">
              <a:spcAft>
                <a:spcPts val="500"/>
              </a:spcAft>
              <a:buSzPct val="100000"/>
              <a:buChar char="•"/>
            </a:pPr>
            <a:r>
              <a:rPr lang="en-US" sz="1300" dirty="0">
                <a:solidFill>
                  <a:srgbClr val="2C3E50"/>
                </a:solidFill>
                <a:latin typeface="Calibri" pitchFamily="34" charset="0"/>
                <a:ea typeface="Calibri" pitchFamily="34" charset="-122"/>
                <a:cs typeface="Calibri" pitchFamily="34" charset="-120"/>
              </a:rPr>
              <a:t>Explicit emphasis on belief leading to eternal life</a:t>
            </a:r>
            <a:endParaRPr lang="en-US" sz="1300" dirty="0"/>
          </a:p>
          <a:p>
            <a:pPr marL="342900" indent="-342900">
              <a:spcAft>
                <a:spcPts val="500"/>
              </a:spcAft>
              <a:buSzPct val="100000"/>
              <a:buChar char="•"/>
            </a:pPr>
            <a:r>
              <a:rPr lang="en-US" sz="1300" dirty="0">
                <a:solidFill>
                  <a:srgbClr val="2C3E50"/>
                </a:solidFill>
                <a:latin typeface="Calibri" pitchFamily="34" charset="0"/>
                <a:ea typeface="Calibri" pitchFamily="34" charset="-122"/>
                <a:cs typeface="Calibri" pitchFamily="34" charset="-120"/>
              </a:rPr>
              <a:t>More developed presentation of the Trinity and the Spirit</a:t>
            </a:r>
            <a:endParaRPr lang="en-US" sz="1300" dirty="0"/>
          </a:p>
        </p:txBody>
      </p:sp>
      <p:sp>
        <p:nvSpPr>
          <p:cNvPr id="6" name="Text 4"/>
          <p:cNvSpPr/>
          <p:nvPr/>
        </p:nvSpPr>
        <p:spPr>
          <a:xfrm>
            <a:off x="4754880" y="1051560"/>
            <a:ext cx="3931920" cy="320040"/>
          </a:xfrm>
          <a:prstGeom prst="rect">
            <a:avLst/>
          </a:prstGeom>
          <a:noFill/>
          <a:ln/>
        </p:spPr>
        <p:txBody>
          <a:bodyPr wrap="square" lIns="0" tIns="0" rIns="0" bIns="0" rtlCol="0" anchor="ctr"/>
          <a:lstStyle/>
          <a:p>
            <a:pPr marL="0" indent="0">
              <a:buNone/>
            </a:pPr>
            <a:r>
              <a:rPr lang="en-US" sz="1600" b="1" dirty="0">
                <a:solidFill>
                  <a:srgbClr val="1B2A4A"/>
                </a:solidFill>
                <a:latin typeface="Georgia" pitchFamily="34" charset="0"/>
                <a:ea typeface="Georgia" pitchFamily="34" charset="-122"/>
                <a:cs typeface="Georgia" pitchFamily="34" charset="-120"/>
              </a:rPr>
              <a:t>Points of Alignment</a:t>
            </a:r>
            <a:endParaRPr lang="en-US" sz="1600" dirty="0"/>
          </a:p>
        </p:txBody>
      </p:sp>
      <p:sp>
        <p:nvSpPr>
          <p:cNvPr id="7" name="Text 5"/>
          <p:cNvSpPr/>
          <p:nvPr/>
        </p:nvSpPr>
        <p:spPr>
          <a:xfrm>
            <a:off x="4754880" y="1417320"/>
            <a:ext cx="3931920" cy="2743200"/>
          </a:xfrm>
          <a:prstGeom prst="rect">
            <a:avLst/>
          </a:prstGeom>
          <a:noFill/>
          <a:ln/>
        </p:spPr>
        <p:txBody>
          <a:bodyPr wrap="square" rtlCol="0" anchor="ctr"/>
          <a:lstStyle/>
          <a:p>
            <a:pPr marL="342900" indent="-342900">
              <a:spcAft>
                <a:spcPts val="500"/>
              </a:spcAft>
              <a:buSzPct val="100000"/>
              <a:buChar char="•"/>
            </a:pPr>
            <a:r>
              <a:rPr lang="en-US" sz="1300" dirty="0">
                <a:solidFill>
                  <a:srgbClr val="2C3E50"/>
                </a:solidFill>
                <a:latin typeface="Calibri" pitchFamily="34" charset="0"/>
                <a:ea typeface="Calibri" pitchFamily="34" charset="-122"/>
                <a:cs typeface="Calibri" pitchFamily="34" charset="-120"/>
              </a:rPr>
              <a:t>Jesus is the Messiah and Son of God</a:t>
            </a:r>
            <a:endParaRPr lang="en-US" sz="1300" dirty="0"/>
          </a:p>
          <a:p>
            <a:pPr marL="342900" indent="-342900">
              <a:spcAft>
                <a:spcPts val="500"/>
              </a:spcAft>
              <a:buSzPct val="100000"/>
              <a:buChar char="•"/>
            </a:pPr>
            <a:r>
              <a:rPr lang="en-US" sz="1300" dirty="0">
                <a:solidFill>
                  <a:srgbClr val="2C3E50"/>
                </a:solidFill>
                <a:latin typeface="Calibri" pitchFamily="34" charset="0"/>
                <a:ea typeface="Calibri" pitchFamily="34" charset="-122"/>
                <a:cs typeface="Calibri" pitchFamily="34" charset="-120"/>
              </a:rPr>
              <a:t>His death and resurrection are central</a:t>
            </a:r>
            <a:endParaRPr lang="en-US" sz="1300" dirty="0"/>
          </a:p>
          <a:p>
            <a:pPr marL="342900" indent="-342900">
              <a:spcAft>
                <a:spcPts val="500"/>
              </a:spcAft>
              <a:buSzPct val="100000"/>
              <a:buChar char="•"/>
            </a:pPr>
            <a:r>
              <a:rPr lang="en-US" sz="1300" dirty="0">
                <a:solidFill>
                  <a:srgbClr val="2C3E50"/>
                </a:solidFill>
                <a:latin typeface="Calibri" pitchFamily="34" charset="0"/>
                <a:ea typeface="Calibri" pitchFamily="34" charset="-122"/>
                <a:cs typeface="Calibri" pitchFamily="34" charset="-120"/>
              </a:rPr>
              <a:t>He calls disciples and teaches with authority</a:t>
            </a:r>
            <a:endParaRPr lang="en-US" sz="1300" dirty="0"/>
          </a:p>
          <a:p>
            <a:pPr marL="342900" indent="-342900">
              <a:spcAft>
                <a:spcPts val="500"/>
              </a:spcAft>
              <a:buSzPct val="100000"/>
              <a:buChar char="•"/>
            </a:pPr>
            <a:r>
              <a:rPr lang="en-US" sz="1300" dirty="0">
                <a:solidFill>
                  <a:srgbClr val="2C3E50"/>
                </a:solidFill>
                <a:latin typeface="Calibri" pitchFamily="34" charset="0"/>
                <a:ea typeface="Calibri" pitchFamily="34" charset="-122"/>
                <a:cs typeface="Calibri" pitchFamily="34" charset="-120"/>
              </a:rPr>
              <a:t>He fulfills Old Testament prophecy</a:t>
            </a:r>
            <a:endParaRPr lang="en-US" sz="1300" dirty="0"/>
          </a:p>
          <a:p>
            <a:pPr marL="342900" indent="-342900">
              <a:spcAft>
                <a:spcPts val="500"/>
              </a:spcAft>
              <a:buSzPct val="100000"/>
              <a:buChar char="•"/>
            </a:pPr>
            <a:r>
              <a:rPr lang="en-US" sz="1300" dirty="0">
                <a:solidFill>
                  <a:srgbClr val="2C3E50"/>
                </a:solidFill>
                <a:latin typeface="Calibri" pitchFamily="34" charset="0"/>
                <a:ea typeface="Calibri" pitchFamily="34" charset="-122"/>
                <a:cs typeface="Calibri" pitchFamily="34" charset="-120"/>
              </a:rPr>
              <a:t>He performs miracles that reveal the kingdom</a:t>
            </a:r>
            <a:endParaRPr lang="en-US" sz="1300" dirty="0"/>
          </a:p>
          <a:p>
            <a:pPr marL="342900" indent="-342900">
              <a:spcAft>
                <a:spcPts val="500"/>
              </a:spcAft>
              <a:buSzPct val="100000"/>
              <a:buChar char="•"/>
            </a:pPr>
            <a:r>
              <a:rPr lang="en-US" sz="1300" dirty="0">
                <a:solidFill>
                  <a:srgbClr val="2C3E50"/>
                </a:solidFill>
                <a:latin typeface="Calibri" pitchFamily="34" charset="0"/>
                <a:ea typeface="Calibri" pitchFamily="34" charset="-122"/>
                <a:cs typeface="Calibri" pitchFamily="34" charset="-120"/>
              </a:rPr>
              <a:t>The same historical Jesus is presented from complementary angles</a:t>
            </a:r>
            <a:endParaRPr lang="en-US" sz="1300" dirty="0"/>
          </a:p>
        </p:txBody>
      </p:sp>
      <p:sp>
        <p:nvSpPr>
          <p:cNvPr id="8" name="Text 6"/>
          <p:cNvSpPr/>
          <p:nvPr/>
        </p:nvSpPr>
        <p:spPr>
          <a:xfrm>
            <a:off x="365760" y="4846320"/>
            <a:ext cx="6400800" cy="228600"/>
          </a:xfrm>
          <a:prstGeom prst="rect">
            <a:avLst/>
          </a:prstGeom>
          <a:noFill/>
          <a:ln/>
        </p:spPr>
        <p:txBody>
          <a:bodyPr wrap="square" lIns="0" tIns="0" rIns="0" bIns="0" rtlCol="0" anchor="ctr"/>
          <a:lstStyle/>
          <a:p>
            <a:pPr marL="0" indent="0">
              <a:buNone/>
            </a:pPr>
            <a:r>
              <a:rPr lang="en-US" sz="1000" dirty="0">
                <a:solidFill>
                  <a:srgbClr val="5A6A7A"/>
                </a:solidFill>
                <a:latin typeface="Calibri" pitchFamily="34" charset="0"/>
                <a:ea typeface="Calibri" pitchFamily="34" charset="-122"/>
                <a:cs typeface="Calibri" pitchFamily="34" charset="-120"/>
              </a:rPr>
              <a:t>Gospel of John | Introduction</a:t>
            </a:r>
            <a:endParaRPr lang="en-US" sz="1000" dirty="0"/>
          </a:p>
        </p:txBody>
      </p:sp>
      <p:sp>
        <p:nvSpPr>
          <p:cNvPr id="9" name="Text 7"/>
          <p:cNvSpPr/>
          <p:nvPr/>
        </p:nvSpPr>
        <p:spPr>
          <a:xfrm>
            <a:off x="8412480" y="4846320"/>
            <a:ext cx="457200" cy="228600"/>
          </a:xfrm>
          <a:prstGeom prst="rect">
            <a:avLst/>
          </a:prstGeom>
          <a:noFill/>
          <a:ln/>
        </p:spPr>
        <p:txBody>
          <a:bodyPr wrap="square" lIns="0" tIns="0" rIns="0" bIns="0" rtlCol="0" anchor="ctr"/>
          <a:lstStyle/>
          <a:p>
            <a:pPr marL="0" indent="0" algn="r">
              <a:buNone/>
            </a:pPr>
            <a:r>
              <a:rPr lang="en-US" sz="1000" dirty="0">
                <a:solidFill>
                  <a:srgbClr val="5A6A7A"/>
                </a:solidFill>
                <a:latin typeface="Calibri" pitchFamily="34" charset="0"/>
                <a:ea typeface="Calibri" pitchFamily="34" charset="-122"/>
                <a:cs typeface="Calibri" pitchFamily="34" charset="-120"/>
              </a:rPr>
              <a:t>10</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8F5F0"/>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1B2A4A"/>
          </a:solidFill>
          <a:ln/>
        </p:spPr>
        <p:txBody>
          <a:bodyPr/>
          <a:lstStyle/>
          <a:p>
            <a:endParaRPr lang="en-US"/>
          </a:p>
        </p:txBody>
      </p:sp>
      <p:sp>
        <p:nvSpPr>
          <p:cNvPr id="3" name="Text 1"/>
          <p:cNvSpPr/>
          <p:nvPr/>
        </p:nvSpPr>
        <p:spPr>
          <a:xfrm>
            <a:off x="365760" y="182880"/>
            <a:ext cx="8412480" cy="502920"/>
          </a:xfrm>
          <a:prstGeom prst="rect">
            <a:avLst/>
          </a:prstGeom>
          <a:noFill/>
          <a:ln/>
        </p:spPr>
        <p:txBody>
          <a:bodyPr wrap="square" lIns="0" tIns="0" rIns="0" bIns="0" rtlCol="0" anchor="ctr"/>
          <a:lstStyle/>
          <a:p>
            <a:pPr marL="0" indent="0">
              <a:buNone/>
            </a:pPr>
            <a:r>
              <a:rPr lang="en-US" sz="2200" b="1" dirty="0">
                <a:solidFill>
                  <a:srgbClr val="FFFFFF"/>
                </a:solidFill>
                <a:latin typeface="Georgia" pitchFamily="34" charset="0"/>
                <a:ea typeface="Georgia" pitchFamily="34" charset="-122"/>
                <a:cs typeface="Georgia" pitchFamily="34" charset="-120"/>
              </a:rPr>
              <a:t>Key Theological Terms</a:t>
            </a:r>
            <a:endParaRPr lang="en-US" sz="2200" dirty="0"/>
          </a:p>
        </p:txBody>
      </p:sp>
      <p:sp>
        <p:nvSpPr>
          <p:cNvPr id="4" name="Text 2"/>
          <p:cNvSpPr/>
          <p:nvPr/>
        </p:nvSpPr>
        <p:spPr>
          <a:xfrm>
            <a:off x="320040" y="914400"/>
            <a:ext cx="1554480" cy="365760"/>
          </a:xfrm>
          <a:prstGeom prst="rect">
            <a:avLst/>
          </a:prstGeom>
          <a:noFill/>
          <a:ln/>
        </p:spPr>
        <p:txBody>
          <a:bodyPr wrap="square" lIns="0" tIns="0" rIns="0" bIns="0" rtlCol="0" anchor="ctr"/>
          <a:lstStyle/>
          <a:p>
            <a:pPr marL="0" indent="0">
              <a:buNone/>
            </a:pPr>
            <a:r>
              <a:rPr lang="en-US" sz="1200" b="1" dirty="0">
                <a:solidFill>
                  <a:srgbClr val="1B2A4A"/>
                </a:solidFill>
                <a:latin typeface="Calibri" pitchFamily="34" charset="0"/>
                <a:ea typeface="Calibri" pitchFamily="34" charset="-122"/>
                <a:cs typeface="Calibri" pitchFamily="34" charset="-120"/>
              </a:rPr>
              <a:t>Theology:</a:t>
            </a:r>
            <a:endParaRPr lang="en-US" sz="1200" dirty="0"/>
          </a:p>
        </p:txBody>
      </p:sp>
      <p:sp>
        <p:nvSpPr>
          <p:cNvPr id="5" name="Text 3"/>
          <p:cNvSpPr/>
          <p:nvPr/>
        </p:nvSpPr>
        <p:spPr>
          <a:xfrm>
            <a:off x="1920240" y="914400"/>
            <a:ext cx="6858000" cy="365760"/>
          </a:xfrm>
          <a:prstGeom prst="rect">
            <a:avLst/>
          </a:prstGeom>
          <a:noFill/>
          <a:ln/>
        </p:spPr>
        <p:txBody>
          <a:bodyPr wrap="square" lIns="0" tIns="0" rIns="0" bIns="0" rtlCol="0" anchor="ctr"/>
          <a:lstStyle/>
          <a:p>
            <a:pPr marL="0" indent="0">
              <a:buNone/>
            </a:pPr>
            <a:r>
              <a:rPr lang="en-US" sz="1200" dirty="0">
                <a:solidFill>
                  <a:srgbClr val="2C3E50"/>
                </a:solidFill>
                <a:latin typeface="Calibri" pitchFamily="34" charset="0"/>
                <a:ea typeface="Calibri" pitchFamily="34" charset="-122"/>
                <a:cs typeface="Calibri" pitchFamily="34" charset="-120"/>
              </a:rPr>
              <a:t>The study of God and of God's relation to the world; the systematic reflection on the truths revealed in Scripture.</a:t>
            </a:r>
            <a:endParaRPr lang="en-US" sz="1200" dirty="0"/>
          </a:p>
        </p:txBody>
      </p:sp>
      <p:sp>
        <p:nvSpPr>
          <p:cNvPr id="6" name="Text 4"/>
          <p:cNvSpPr/>
          <p:nvPr/>
        </p:nvSpPr>
        <p:spPr>
          <a:xfrm>
            <a:off x="320040" y="1325880"/>
            <a:ext cx="1554480" cy="365760"/>
          </a:xfrm>
          <a:prstGeom prst="rect">
            <a:avLst/>
          </a:prstGeom>
          <a:noFill/>
          <a:ln/>
        </p:spPr>
        <p:txBody>
          <a:bodyPr wrap="square" lIns="0" tIns="0" rIns="0" bIns="0" rtlCol="0" anchor="ctr"/>
          <a:lstStyle/>
          <a:p>
            <a:pPr marL="0" indent="0">
              <a:buNone/>
            </a:pPr>
            <a:r>
              <a:rPr lang="en-US" sz="1200" b="1" dirty="0">
                <a:solidFill>
                  <a:srgbClr val="1B2A4A"/>
                </a:solidFill>
                <a:latin typeface="Calibri" pitchFamily="34" charset="0"/>
                <a:ea typeface="Calibri" pitchFamily="34" charset="-122"/>
                <a:cs typeface="Calibri" pitchFamily="34" charset="-120"/>
              </a:rPr>
              <a:t>Doxology:</a:t>
            </a:r>
            <a:endParaRPr lang="en-US" sz="1200" dirty="0"/>
          </a:p>
        </p:txBody>
      </p:sp>
      <p:sp>
        <p:nvSpPr>
          <p:cNvPr id="7" name="Text 5"/>
          <p:cNvSpPr/>
          <p:nvPr/>
        </p:nvSpPr>
        <p:spPr>
          <a:xfrm>
            <a:off x="1920240" y="1325880"/>
            <a:ext cx="6858000" cy="365760"/>
          </a:xfrm>
          <a:prstGeom prst="rect">
            <a:avLst/>
          </a:prstGeom>
          <a:noFill/>
          <a:ln/>
        </p:spPr>
        <p:txBody>
          <a:bodyPr wrap="square" lIns="0" tIns="0" rIns="0" bIns="0" rtlCol="0" anchor="ctr"/>
          <a:lstStyle/>
          <a:p>
            <a:pPr marL="0" indent="0">
              <a:buNone/>
            </a:pPr>
            <a:r>
              <a:rPr lang="en-US" sz="1200" dirty="0">
                <a:solidFill>
                  <a:srgbClr val="2C3E50"/>
                </a:solidFill>
                <a:latin typeface="Calibri" pitchFamily="34" charset="0"/>
                <a:ea typeface="Calibri" pitchFamily="34" charset="-122"/>
                <a:cs typeface="Calibri" pitchFamily="34" charset="-120"/>
              </a:rPr>
              <a:t>An expression of praise or glory given to God; worship that arises from true knowledge of God.</a:t>
            </a:r>
            <a:endParaRPr lang="en-US" sz="1200" dirty="0"/>
          </a:p>
        </p:txBody>
      </p:sp>
      <p:sp>
        <p:nvSpPr>
          <p:cNvPr id="8" name="Text 6"/>
          <p:cNvSpPr/>
          <p:nvPr/>
        </p:nvSpPr>
        <p:spPr>
          <a:xfrm>
            <a:off x="320040" y="1737360"/>
            <a:ext cx="1554480" cy="365760"/>
          </a:xfrm>
          <a:prstGeom prst="rect">
            <a:avLst/>
          </a:prstGeom>
          <a:noFill/>
          <a:ln/>
        </p:spPr>
        <p:txBody>
          <a:bodyPr wrap="square" lIns="0" tIns="0" rIns="0" bIns="0" rtlCol="0" anchor="ctr"/>
          <a:lstStyle/>
          <a:p>
            <a:pPr marL="0" indent="0">
              <a:buNone/>
            </a:pPr>
            <a:r>
              <a:rPr lang="en-US" sz="1200" b="1" dirty="0">
                <a:solidFill>
                  <a:srgbClr val="1B2A4A"/>
                </a:solidFill>
                <a:latin typeface="Calibri" pitchFamily="34" charset="0"/>
                <a:ea typeface="Calibri" pitchFamily="34" charset="-122"/>
                <a:cs typeface="Calibri" pitchFamily="34" charset="-120"/>
              </a:rPr>
              <a:t>Trinity:</a:t>
            </a:r>
            <a:endParaRPr lang="en-US" sz="1200" dirty="0"/>
          </a:p>
        </p:txBody>
      </p:sp>
      <p:sp>
        <p:nvSpPr>
          <p:cNvPr id="9" name="Text 7"/>
          <p:cNvSpPr/>
          <p:nvPr/>
        </p:nvSpPr>
        <p:spPr>
          <a:xfrm>
            <a:off x="1920240" y="1737360"/>
            <a:ext cx="6858000" cy="365760"/>
          </a:xfrm>
          <a:prstGeom prst="rect">
            <a:avLst/>
          </a:prstGeom>
          <a:noFill/>
          <a:ln/>
        </p:spPr>
        <p:txBody>
          <a:bodyPr wrap="square" lIns="0" tIns="0" rIns="0" bIns="0" rtlCol="0" anchor="ctr"/>
          <a:lstStyle/>
          <a:p>
            <a:pPr marL="0" indent="0">
              <a:buNone/>
            </a:pPr>
            <a:r>
              <a:rPr lang="en-US" sz="1200" dirty="0">
                <a:solidFill>
                  <a:srgbClr val="2C3E50"/>
                </a:solidFill>
                <a:latin typeface="Calibri" pitchFamily="34" charset="0"/>
                <a:ea typeface="Calibri" pitchFamily="34" charset="-122"/>
                <a:cs typeface="Calibri" pitchFamily="34" charset="-120"/>
              </a:rPr>
              <a:t>The one true God exists eternally as three distinct persons—Father, Son, and Holy Spirit—who share the same divine essence.</a:t>
            </a:r>
            <a:endParaRPr lang="en-US" sz="1200" dirty="0"/>
          </a:p>
        </p:txBody>
      </p:sp>
      <p:sp>
        <p:nvSpPr>
          <p:cNvPr id="10" name="Text 8"/>
          <p:cNvSpPr/>
          <p:nvPr/>
        </p:nvSpPr>
        <p:spPr>
          <a:xfrm>
            <a:off x="320040" y="2148840"/>
            <a:ext cx="1554480" cy="365760"/>
          </a:xfrm>
          <a:prstGeom prst="rect">
            <a:avLst/>
          </a:prstGeom>
          <a:noFill/>
          <a:ln/>
        </p:spPr>
        <p:txBody>
          <a:bodyPr wrap="square" lIns="0" tIns="0" rIns="0" bIns="0" rtlCol="0" anchor="ctr"/>
          <a:lstStyle/>
          <a:p>
            <a:pPr marL="0" indent="0">
              <a:buNone/>
            </a:pPr>
            <a:r>
              <a:rPr lang="en-US" sz="1200" b="1" dirty="0">
                <a:solidFill>
                  <a:srgbClr val="1B2A4A"/>
                </a:solidFill>
                <a:latin typeface="Calibri" pitchFamily="34" charset="0"/>
                <a:ea typeface="Calibri" pitchFamily="34" charset="-122"/>
                <a:cs typeface="Calibri" pitchFamily="34" charset="-120"/>
              </a:rPr>
              <a:t>Sovereignty:</a:t>
            </a:r>
            <a:endParaRPr lang="en-US" sz="1200" dirty="0"/>
          </a:p>
        </p:txBody>
      </p:sp>
      <p:sp>
        <p:nvSpPr>
          <p:cNvPr id="11" name="Text 9"/>
          <p:cNvSpPr/>
          <p:nvPr/>
        </p:nvSpPr>
        <p:spPr>
          <a:xfrm>
            <a:off x="1920240" y="2148840"/>
            <a:ext cx="6858000" cy="365760"/>
          </a:xfrm>
          <a:prstGeom prst="rect">
            <a:avLst/>
          </a:prstGeom>
          <a:noFill/>
          <a:ln/>
        </p:spPr>
        <p:txBody>
          <a:bodyPr wrap="square" lIns="0" tIns="0" rIns="0" bIns="0" rtlCol="0" anchor="ctr"/>
          <a:lstStyle/>
          <a:p>
            <a:pPr marL="0" indent="0">
              <a:buNone/>
            </a:pPr>
            <a:r>
              <a:rPr lang="en-US" sz="1200" dirty="0">
                <a:solidFill>
                  <a:srgbClr val="2C3E50"/>
                </a:solidFill>
                <a:latin typeface="Calibri" pitchFamily="34" charset="0"/>
                <a:ea typeface="Calibri" pitchFamily="34" charset="-122"/>
                <a:cs typeface="Calibri" pitchFamily="34" charset="-120"/>
              </a:rPr>
              <a:t>God's absolute right and power to rule over all creation according to his will and purpose.</a:t>
            </a:r>
            <a:endParaRPr lang="en-US" sz="1200" dirty="0"/>
          </a:p>
        </p:txBody>
      </p:sp>
      <p:sp>
        <p:nvSpPr>
          <p:cNvPr id="12" name="Text 10"/>
          <p:cNvSpPr/>
          <p:nvPr/>
        </p:nvSpPr>
        <p:spPr>
          <a:xfrm>
            <a:off x="320040" y="2560320"/>
            <a:ext cx="1554480" cy="365760"/>
          </a:xfrm>
          <a:prstGeom prst="rect">
            <a:avLst/>
          </a:prstGeom>
          <a:noFill/>
          <a:ln/>
        </p:spPr>
        <p:txBody>
          <a:bodyPr wrap="square" lIns="0" tIns="0" rIns="0" bIns="0" rtlCol="0" anchor="ctr"/>
          <a:lstStyle/>
          <a:p>
            <a:pPr marL="0" indent="0">
              <a:buNone/>
            </a:pPr>
            <a:r>
              <a:rPr lang="en-US" sz="1200" b="1" dirty="0">
                <a:solidFill>
                  <a:srgbClr val="1B2A4A"/>
                </a:solidFill>
                <a:latin typeface="Calibri" pitchFamily="34" charset="0"/>
                <a:ea typeface="Calibri" pitchFamily="34" charset="-122"/>
                <a:cs typeface="Calibri" pitchFamily="34" charset="-120"/>
              </a:rPr>
              <a:t>Exegesis:</a:t>
            </a:r>
            <a:endParaRPr lang="en-US" sz="1200" dirty="0"/>
          </a:p>
        </p:txBody>
      </p:sp>
      <p:sp>
        <p:nvSpPr>
          <p:cNvPr id="13" name="Text 11"/>
          <p:cNvSpPr/>
          <p:nvPr/>
        </p:nvSpPr>
        <p:spPr>
          <a:xfrm>
            <a:off x="1920240" y="2560320"/>
            <a:ext cx="6858000" cy="365760"/>
          </a:xfrm>
          <a:prstGeom prst="rect">
            <a:avLst/>
          </a:prstGeom>
          <a:noFill/>
          <a:ln/>
        </p:spPr>
        <p:txBody>
          <a:bodyPr wrap="square" lIns="0" tIns="0" rIns="0" bIns="0" rtlCol="0" anchor="ctr"/>
          <a:lstStyle/>
          <a:p>
            <a:pPr marL="0" indent="0">
              <a:buNone/>
            </a:pPr>
            <a:r>
              <a:rPr lang="en-US" sz="1200" dirty="0">
                <a:solidFill>
                  <a:srgbClr val="2C3E50"/>
                </a:solidFill>
                <a:latin typeface="Calibri" pitchFamily="34" charset="0"/>
                <a:ea typeface="Calibri" pitchFamily="34" charset="-122"/>
                <a:cs typeface="Calibri" pitchFamily="34" charset="-120"/>
              </a:rPr>
              <a:t>The careful, contextual interpretation of a biblical text in order to draw out its original meaning.</a:t>
            </a:r>
            <a:endParaRPr lang="en-US" sz="1200" dirty="0"/>
          </a:p>
        </p:txBody>
      </p:sp>
      <p:sp>
        <p:nvSpPr>
          <p:cNvPr id="14" name="Text 12"/>
          <p:cNvSpPr/>
          <p:nvPr/>
        </p:nvSpPr>
        <p:spPr>
          <a:xfrm>
            <a:off x="320040" y="2971800"/>
            <a:ext cx="1554480" cy="365760"/>
          </a:xfrm>
          <a:prstGeom prst="rect">
            <a:avLst/>
          </a:prstGeom>
          <a:noFill/>
          <a:ln/>
        </p:spPr>
        <p:txBody>
          <a:bodyPr wrap="square" lIns="0" tIns="0" rIns="0" bIns="0" rtlCol="0" anchor="ctr"/>
          <a:lstStyle/>
          <a:p>
            <a:pPr marL="0" indent="0">
              <a:buNone/>
            </a:pPr>
            <a:r>
              <a:rPr lang="en-US" sz="1200" b="1" dirty="0">
                <a:solidFill>
                  <a:srgbClr val="1B2A4A"/>
                </a:solidFill>
                <a:latin typeface="Calibri" pitchFamily="34" charset="0"/>
                <a:ea typeface="Calibri" pitchFamily="34" charset="-122"/>
                <a:cs typeface="Calibri" pitchFamily="34" charset="-120"/>
              </a:rPr>
              <a:t>Eisegesis:</a:t>
            </a:r>
            <a:endParaRPr lang="en-US" sz="1200" dirty="0"/>
          </a:p>
        </p:txBody>
      </p:sp>
      <p:sp>
        <p:nvSpPr>
          <p:cNvPr id="15" name="Text 13"/>
          <p:cNvSpPr/>
          <p:nvPr/>
        </p:nvSpPr>
        <p:spPr>
          <a:xfrm>
            <a:off x="1920240" y="2971800"/>
            <a:ext cx="6858000" cy="365760"/>
          </a:xfrm>
          <a:prstGeom prst="rect">
            <a:avLst/>
          </a:prstGeom>
          <a:noFill/>
          <a:ln/>
        </p:spPr>
        <p:txBody>
          <a:bodyPr wrap="square" lIns="0" tIns="0" rIns="0" bIns="0" rtlCol="0" anchor="ctr"/>
          <a:lstStyle/>
          <a:p>
            <a:pPr marL="0" indent="0">
              <a:buNone/>
            </a:pPr>
            <a:r>
              <a:rPr lang="en-US" sz="1200" dirty="0">
                <a:solidFill>
                  <a:srgbClr val="2C3E50"/>
                </a:solidFill>
                <a:latin typeface="Calibri" pitchFamily="34" charset="0"/>
                <a:ea typeface="Calibri" pitchFamily="34" charset="-122"/>
                <a:cs typeface="Calibri" pitchFamily="34" charset="-120"/>
              </a:rPr>
              <a:t>Reading one's own ideas or assumptions into the text rather than drawing the meaning out of the text.</a:t>
            </a:r>
            <a:endParaRPr lang="en-US" sz="1200" dirty="0"/>
          </a:p>
        </p:txBody>
      </p:sp>
      <p:sp>
        <p:nvSpPr>
          <p:cNvPr id="16" name="Text 14"/>
          <p:cNvSpPr/>
          <p:nvPr/>
        </p:nvSpPr>
        <p:spPr>
          <a:xfrm>
            <a:off x="320040" y="3383280"/>
            <a:ext cx="1554480" cy="365760"/>
          </a:xfrm>
          <a:prstGeom prst="rect">
            <a:avLst/>
          </a:prstGeom>
          <a:noFill/>
          <a:ln/>
        </p:spPr>
        <p:txBody>
          <a:bodyPr wrap="square" lIns="0" tIns="0" rIns="0" bIns="0" rtlCol="0" anchor="ctr"/>
          <a:lstStyle/>
          <a:p>
            <a:pPr marL="0" indent="0">
              <a:buNone/>
            </a:pPr>
            <a:r>
              <a:rPr lang="en-US" sz="1200" b="1" dirty="0">
                <a:solidFill>
                  <a:srgbClr val="1B2A4A"/>
                </a:solidFill>
                <a:latin typeface="Calibri" pitchFamily="34" charset="0"/>
                <a:ea typeface="Calibri" pitchFamily="34" charset="-122"/>
                <a:cs typeface="Calibri" pitchFamily="34" charset="-120"/>
              </a:rPr>
              <a:t>Atonement:</a:t>
            </a:r>
            <a:endParaRPr lang="en-US" sz="1200" dirty="0"/>
          </a:p>
        </p:txBody>
      </p:sp>
      <p:sp>
        <p:nvSpPr>
          <p:cNvPr id="17" name="Text 15"/>
          <p:cNvSpPr/>
          <p:nvPr/>
        </p:nvSpPr>
        <p:spPr>
          <a:xfrm>
            <a:off x="1920240" y="3383280"/>
            <a:ext cx="6858000" cy="365760"/>
          </a:xfrm>
          <a:prstGeom prst="rect">
            <a:avLst/>
          </a:prstGeom>
          <a:noFill/>
          <a:ln/>
        </p:spPr>
        <p:txBody>
          <a:bodyPr wrap="square" lIns="0" tIns="0" rIns="0" bIns="0" rtlCol="0" anchor="ctr"/>
          <a:lstStyle/>
          <a:p>
            <a:pPr marL="0" indent="0">
              <a:buNone/>
            </a:pPr>
            <a:r>
              <a:rPr lang="en-US" sz="1200" dirty="0">
                <a:solidFill>
                  <a:srgbClr val="2C3E50"/>
                </a:solidFill>
                <a:latin typeface="Calibri" pitchFamily="34" charset="0"/>
                <a:ea typeface="Calibri" pitchFamily="34" charset="-122"/>
                <a:cs typeface="Calibri" pitchFamily="34" charset="-120"/>
              </a:rPr>
              <a:t>The work of Christ by which he removes the guilt of sin and reconciles sinners to God through his sacrificial death.</a:t>
            </a:r>
            <a:endParaRPr lang="en-US" sz="1200" dirty="0"/>
          </a:p>
        </p:txBody>
      </p:sp>
      <p:sp>
        <p:nvSpPr>
          <p:cNvPr id="18" name="Text 16"/>
          <p:cNvSpPr/>
          <p:nvPr/>
        </p:nvSpPr>
        <p:spPr>
          <a:xfrm>
            <a:off x="320040" y="3794760"/>
            <a:ext cx="1554480" cy="365760"/>
          </a:xfrm>
          <a:prstGeom prst="rect">
            <a:avLst/>
          </a:prstGeom>
          <a:noFill/>
          <a:ln/>
        </p:spPr>
        <p:txBody>
          <a:bodyPr wrap="square" lIns="0" tIns="0" rIns="0" bIns="0" rtlCol="0" anchor="ctr"/>
          <a:lstStyle/>
          <a:p>
            <a:pPr marL="0" indent="0">
              <a:buNone/>
            </a:pPr>
            <a:r>
              <a:rPr lang="en-US" sz="1200" b="1" dirty="0">
                <a:solidFill>
                  <a:srgbClr val="1B2A4A"/>
                </a:solidFill>
                <a:latin typeface="Calibri" pitchFamily="34" charset="0"/>
                <a:ea typeface="Calibri" pitchFamily="34" charset="-122"/>
                <a:cs typeface="Calibri" pitchFamily="34" charset="-120"/>
              </a:rPr>
              <a:t>Justification:</a:t>
            </a:r>
            <a:endParaRPr lang="en-US" sz="1200" dirty="0"/>
          </a:p>
        </p:txBody>
      </p:sp>
      <p:sp>
        <p:nvSpPr>
          <p:cNvPr id="19" name="Text 17"/>
          <p:cNvSpPr/>
          <p:nvPr/>
        </p:nvSpPr>
        <p:spPr>
          <a:xfrm>
            <a:off x="1920240" y="3794760"/>
            <a:ext cx="6858000" cy="365760"/>
          </a:xfrm>
          <a:prstGeom prst="rect">
            <a:avLst/>
          </a:prstGeom>
          <a:noFill/>
          <a:ln/>
        </p:spPr>
        <p:txBody>
          <a:bodyPr wrap="square" lIns="0" tIns="0" rIns="0" bIns="0" rtlCol="0" anchor="ctr"/>
          <a:lstStyle/>
          <a:p>
            <a:pPr marL="0" indent="0">
              <a:buNone/>
            </a:pPr>
            <a:r>
              <a:rPr lang="en-US" sz="1200" dirty="0">
                <a:solidFill>
                  <a:srgbClr val="2C3E50"/>
                </a:solidFill>
                <a:latin typeface="Calibri" pitchFamily="34" charset="0"/>
                <a:ea typeface="Calibri" pitchFamily="34" charset="-122"/>
                <a:cs typeface="Calibri" pitchFamily="34" charset="-120"/>
              </a:rPr>
              <a:t>God's declaration that a sinner is righteous in his sight on the basis of Christ's righteousness received by faith.</a:t>
            </a:r>
            <a:endParaRPr lang="en-US" sz="1200" dirty="0"/>
          </a:p>
        </p:txBody>
      </p:sp>
      <p:sp>
        <p:nvSpPr>
          <p:cNvPr id="20" name="Text 18"/>
          <p:cNvSpPr/>
          <p:nvPr/>
        </p:nvSpPr>
        <p:spPr>
          <a:xfrm>
            <a:off x="320040" y="4206240"/>
            <a:ext cx="1554480" cy="365760"/>
          </a:xfrm>
          <a:prstGeom prst="rect">
            <a:avLst/>
          </a:prstGeom>
          <a:noFill/>
          <a:ln/>
        </p:spPr>
        <p:txBody>
          <a:bodyPr wrap="square" lIns="0" tIns="0" rIns="0" bIns="0" rtlCol="0" anchor="ctr"/>
          <a:lstStyle/>
          <a:p>
            <a:pPr marL="0" indent="0">
              <a:buNone/>
            </a:pPr>
            <a:r>
              <a:rPr lang="en-US" sz="1200" b="1" dirty="0">
                <a:solidFill>
                  <a:srgbClr val="1B2A4A"/>
                </a:solidFill>
                <a:latin typeface="Calibri" pitchFamily="34" charset="0"/>
                <a:ea typeface="Calibri" pitchFamily="34" charset="-122"/>
                <a:cs typeface="Calibri" pitchFamily="34" charset="-120"/>
              </a:rPr>
              <a:t>Salvation:</a:t>
            </a:r>
            <a:endParaRPr lang="en-US" sz="1200" dirty="0"/>
          </a:p>
        </p:txBody>
      </p:sp>
      <p:sp>
        <p:nvSpPr>
          <p:cNvPr id="21" name="Text 19"/>
          <p:cNvSpPr/>
          <p:nvPr/>
        </p:nvSpPr>
        <p:spPr>
          <a:xfrm>
            <a:off x="1920240" y="4206240"/>
            <a:ext cx="6858000" cy="365760"/>
          </a:xfrm>
          <a:prstGeom prst="rect">
            <a:avLst/>
          </a:prstGeom>
          <a:noFill/>
          <a:ln/>
        </p:spPr>
        <p:txBody>
          <a:bodyPr wrap="square" lIns="0" tIns="0" rIns="0" bIns="0" rtlCol="0" anchor="ctr"/>
          <a:lstStyle/>
          <a:p>
            <a:pPr marL="0" indent="0">
              <a:buNone/>
            </a:pPr>
            <a:r>
              <a:rPr lang="en-US" sz="1200" dirty="0">
                <a:solidFill>
                  <a:srgbClr val="2C3E50"/>
                </a:solidFill>
                <a:latin typeface="Calibri" pitchFamily="34" charset="0"/>
                <a:ea typeface="Calibri" pitchFamily="34" charset="-122"/>
                <a:cs typeface="Calibri" pitchFamily="34" charset="-120"/>
              </a:rPr>
              <a:t>God's act of delivering people from sin, death, and judgment and bringing them into eternal life through Jesus Christ.</a:t>
            </a:r>
            <a:endParaRPr lang="en-US" sz="1200" dirty="0"/>
          </a:p>
        </p:txBody>
      </p:sp>
      <p:sp>
        <p:nvSpPr>
          <p:cNvPr id="22" name="Text 20"/>
          <p:cNvSpPr/>
          <p:nvPr/>
        </p:nvSpPr>
        <p:spPr>
          <a:xfrm>
            <a:off x="365760" y="4846320"/>
            <a:ext cx="6400800" cy="228600"/>
          </a:xfrm>
          <a:prstGeom prst="rect">
            <a:avLst/>
          </a:prstGeom>
          <a:noFill/>
          <a:ln/>
        </p:spPr>
        <p:txBody>
          <a:bodyPr wrap="square" lIns="0" tIns="0" rIns="0" bIns="0" rtlCol="0" anchor="ctr"/>
          <a:lstStyle/>
          <a:p>
            <a:pPr marL="0" indent="0">
              <a:buNone/>
            </a:pPr>
            <a:r>
              <a:rPr lang="en-US" sz="1000" dirty="0">
                <a:solidFill>
                  <a:srgbClr val="5A6A7A"/>
                </a:solidFill>
                <a:latin typeface="Calibri" pitchFamily="34" charset="0"/>
                <a:ea typeface="Calibri" pitchFamily="34" charset="-122"/>
                <a:cs typeface="Calibri" pitchFamily="34" charset="-120"/>
              </a:rPr>
              <a:t>Gospel of John | Introduction</a:t>
            </a:r>
            <a:endParaRPr lang="en-US" sz="1000" dirty="0"/>
          </a:p>
        </p:txBody>
      </p:sp>
      <p:sp>
        <p:nvSpPr>
          <p:cNvPr id="23" name="Text 21"/>
          <p:cNvSpPr/>
          <p:nvPr/>
        </p:nvSpPr>
        <p:spPr>
          <a:xfrm>
            <a:off x="8412480" y="4846320"/>
            <a:ext cx="457200" cy="228600"/>
          </a:xfrm>
          <a:prstGeom prst="rect">
            <a:avLst/>
          </a:prstGeom>
          <a:noFill/>
          <a:ln/>
        </p:spPr>
        <p:txBody>
          <a:bodyPr wrap="square" lIns="0" tIns="0" rIns="0" bIns="0" rtlCol="0" anchor="ctr"/>
          <a:lstStyle/>
          <a:p>
            <a:pPr marL="0" indent="0" algn="r">
              <a:buNone/>
            </a:pPr>
            <a:r>
              <a:rPr lang="en-US" sz="1000" dirty="0">
                <a:solidFill>
                  <a:srgbClr val="5A6A7A"/>
                </a:solidFill>
                <a:latin typeface="Calibri" pitchFamily="34" charset="0"/>
                <a:ea typeface="Calibri" pitchFamily="34" charset="-122"/>
                <a:cs typeface="Calibri" pitchFamily="34" charset="-120"/>
              </a:rPr>
              <a:t>11</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8F5F0"/>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1B2A4A"/>
          </a:solidFill>
          <a:ln/>
        </p:spPr>
        <p:txBody>
          <a:bodyPr/>
          <a:lstStyle/>
          <a:p>
            <a:endParaRPr lang="en-US"/>
          </a:p>
        </p:txBody>
      </p:sp>
      <p:sp>
        <p:nvSpPr>
          <p:cNvPr id="3" name="Text 1"/>
          <p:cNvSpPr/>
          <p:nvPr/>
        </p:nvSpPr>
        <p:spPr>
          <a:xfrm>
            <a:off x="365760" y="182880"/>
            <a:ext cx="8412480" cy="502920"/>
          </a:xfrm>
          <a:prstGeom prst="rect">
            <a:avLst/>
          </a:prstGeom>
          <a:noFill/>
          <a:ln/>
        </p:spPr>
        <p:txBody>
          <a:bodyPr wrap="square" lIns="0" tIns="0" rIns="0" bIns="0" rtlCol="0" anchor="ctr"/>
          <a:lstStyle/>
          <a:p>
            <a:pPr marL="0" indent="0">
              <a:buNone/>
            </a:pPr>
            <a:r>
              <a:rPr lang="en-US" sz="2200" b="1" dirty="0">
                <a:solidFill>
                  <a:srgbClr val="FFFFFF"/>
                </a:solidFill>
                <a:latin typeface="Georgia" pitchFamily="34" charset="0"/>
                <a:ea typeface="Georgia" pitchFamily="34" charset="-122"/>
                <a:cs typeface="Georgia" pitchFamily="34" charset="-120"/>
              </a:rPr>
              <a:t>Deep Theology, Simple Response</a:t>
            </a:r>
            <a:endParaRPr lang="en-US" sz="2200" dirty="0"/>
          </a:p>
        </p:txBody>
      </p:sp>
      <p:sp>
        <p:nvSpPr>
          <p:cNvPr id="4" name="Text 2"/>
          <p:cNvSpPr/>
          <p:nvPr/>
        </p:nvSpPr>
        <p:spPr>
          <a:xfrm>
            <a:off x="457200" y="1097280"/>
            <a:ext cx="8229600" cy="640080"/>
          </a:xfrm>
          <a:prstGeom prst="rect">
            <a:avLst/>
          </a:prstGeom>
          <a:noFill/>
          <a:ln/>
        </p:spPr>
        <p:txBody>
          <a:bodyPr wrap="square" lIns="0" tIns="0" rIns="0" bIns="0" rtlCol="0" anchor="ctr"/>
          <a:lstStyle/>
          <a:p>
            <a:pPr marL="0" indent="0">
              <a:buNone/>
            </a:pPr>
            <a:r>
              <a:rPr lang="en-US" sz="1500" dirty="0">
                <a:solidFill>
                  <a:srgbClr val="2C3E50"/>
                </a:solidFill>
                <a:latin typeface="Calibri" pitchFamily="34" charset="0"/>
                <a:ea typeface="Calibri" pitchFamily="34" charset="-122"/>
                <a:cs typeface="Calibri" pitchFamily="34" charset="-120"/>
              </a:rPr>
              <a:t>John contains some of the deepest theology in the New Testament—the eternal Word, the Trinity, the sovereignty of God, the meaning of the cross, and the gift of the Spirit.</a:t>
            </a:r>
            <a:endParaRPr lang="en-US" sz="1500" dirty="0"/>
          </a:p>
        </p:txBody>
      </p:sp>
      <p:sp>
        <p:nvSpPr>
          <p:cNvPr id="5" name="Text 3"/>
          <p:cNvSpPr/>
          <p:nvPr/>
        </p:nvSpPr>
        <p:spPr>
          <a:xfrm>
            <a:off x="457200" y="1783080"/>
            <a:ext cx="8229600" cy="365760"/>
          </a:xfrm>
          <a:prstGeom prst="rect">
            <a:avLst/>
          </a:prstGeom>
          <a:noFill/>
          <a:ln/>
        </p:spPr>
        <p:txBody>
          <a:bodyPr wrap="square" lIns="0" tIns="0" rIns="0" bIns="0" rtlCol="0" anchor="ctr"/>
          <a:lstStyle/>
          <a:p>
            <a:pPr marL="0" indent="0">
              <a:buNone/>
            </a:pPr>
            <a:r>
              <a:rPr lang="en-US" sz="1500" dirty="0">
                <a:solidFill>
                  <a:srgbClr val="2C3E50"/>
                </a:solidFill>
                <a:latin typeface="Calibri" pitchFamily="34" charset="0"/>
                <a:ea typeface="Calibri" pitchFamily="34" charset="-122"/>
                <a:cs typeface="Calibri" pitchFamily="34" charset="-120"/>
              </a:rPr>
              <a:t>Yet the way of receiving the gift of salvation is wonderfully clear and accessible:</a:t>
            </a:r>
            <a:endParaRPr lang="en-US" sz="1500" dirty="0"/>
          </a:p>
        </p:txBody>
      </p:sp>
      <p:sp>
        <p:nvSpPr>
          <p:cNvPr id="6" name="Shape 4"/>
          <p:cNvSpPr/>
          <p:nvPr/>
        </p:nvSpPr>
        <p:spPr>
          <a:xfrm>
            <a:off x="457200" y="2286000"/>
            <a:ext cx="8229600" cy="1280160"/>
          </a:xfrm>
          <a:prstGeom prst="rect">
            <a:avLst/>
          </a:prstGeom>
          <a:solidFill>
            <a:srgbClr val="1B2A4A"/>
          </a:solidFill>
          <a:ln/>
        </p:spPr>
        <p:txBody>
          <a:bodyPr/>
          <a:lstStyle/>
          <a:p>
            <a:endParaRPr lang="en-US"/>
          </a:p>
        </p:txBody>
      </p:sp>
      <p:sp>
        <p:nvSpPr>
          <p:cNvPr id="7" name="Text 5"/>
          <p:cNvSpPr/>
          <p:nvPr/>
        </p:nvSpPr>
        <p:spPr>
          <a:xfrm>
            <a:off x="640080" y="2423160"/>
            <a:ext cx="7863840" cy="914400"/>
          </a:xfrm>
          <a:prstGeom prst="rect">
            <a:avLst/>
          </a:prstGeom>
          <a:noFill/>
          <a:ln/>
        </p:spPr>
        <p:txBody>
          <a:bodyPr wrap="square" lIns="0" tIns="0" rIns="0" bIns="0" rtlCol="0" anchor="ctr"/>
          <a:lstStyle/>
          <a:p>
            <a:pPr marL="0" indent="0" algn="ctr">
              <a:buNone/>
            </a:pPr>
            <a:r>
              <a:rPr lang="en-US" sz="1500" i="1" dirty="0">
                <a:solidFill>
                  <a:srgbClr val="FFFFFF"/>
                </a:solidFill>
                <a:latin typeface="Georgia" pitchFamily="34" charset="0"/>
                <a:ea typeface="Georgia" pitchFamily="34" charset="-122"/>
                <a:cs typeface="Georgia" pitchFamily="34" charset="-120"/>
              </a:rPr>
              <a:t>If you confess with your mouth that Jesus is Lord and believe in your heart that God raised him from the dead, you will be saved. For with the heart one believes and is justified, and with the mouth one confesses and is saved.</a:t>
            </a:r>
            <a:endParaRPr lang="en-US" sz="1500" dirty="0"/>
          </a:p>
        </p:txBody>
      </p:sp>
      <p:sp>
        <p:nvSpPr>
          <p:cNvPr id="8" name="Text 6"/>
          <p:cNvSpPr/>
          <p:nvPr/>
        </p:nvSpPr>
        <p:spPr>
          <a:xfrm>
            <a:off x="640080" y="3337560"/>
            <a:ext cx="7863840" cy="228600"/>
          </a:xfrm>
          <a:prstGeom prst="rect">
            <a:avLst/>
          </a:prstGeom>
          <a:noFill/>
          <a:ln/>
        </p:spPr>
        <p:txBody>
          <a:bodyPr wrap="square" lIns="0" tIns="0" rIns="0" bIns="0" rtlCol="0" anchor="ctr"/>
          <a:lstStyle/>
          <a:p>
            <a:pPr marL="0" indent="0" algn="ctr">
              <a:buNone/>
            </a:pPr>
            <a:r>
              <a:rPr lang="en-US" sz="1200" dirty="0">
                <a:solidFill>
                  <a:srgbClr val="C9A227"/>
                </a:solidFill>
                <a:latin typeface="Calibri" pitchFamily="34" charset="0"/>
                <a:ea typeface="Calibri" pitchFamily="34" charset="-122"/>
                <a:cs typeface="Calibri" pitchFamily="34" charset="-120"/>
              </a:rPr>
              <a:t>— Romans 10:9–10 (ESV)</a:t>
            </a:r>
            <a:endParaRPr lang="en-US" sz="1200" dirty="0"/>
          </a:p>
        </p:txBody>
      </p:sp>
      <p:sp>
        <p:nvSpPr>
          <p:cNvPr id="9" name="Text 7"/>
          <p:cNvSpPr/>
          <p:nvPr/>
        </p:nvSpPr>
        <p:spPr>
          <a:xfrm>
            <a:off x="457200" y="3840480"/>
            <a:ext cx="8229600" cy="365760"/>
          </a:xfrm>
          <a:prstGeom prst="rect">
            <a:avLst/>
          </a:prstGeom>
          <a:noFill/>
          <a:ln/>
        </p:spPr>
        <p:txBody>
          <a:bodyPr wrap="square" lIns="0" tIns="0" rIns="0" bIns="0" rtlCol="0" anchor="ctr"/>
          <a:lstStyle/>
          <a:p>
            <a:pPr marL="0" indent="0" algn="ctr">
              <a:buNone/>
            </a:pPr>
            <a:r>
              <a:rPr lang="en-US" sz="1800" b="1" dirty="0">
                <a:solidFill>
                  <a:srgbClr val="1B2A4A"/>
                </a:solidFill>
                <a:latin typeface="Georgia" pitchFamily="34" charset="0"/>
                <a:ea typeface="Georgia" pitchFamily="34" charset="-122"/>
                <a:cs typeface="Georgia" pitchFamily="34" charset="-120"/>
              </a:rPr>
              <a:t>Believe in the Son. Receive the life he freely gives.</a:t>
            </a:r>
            <a:endParaRPr lang="en-US" sz="1800" dirty="0"/>
          </a:p>
        </p:txBody>
      </p:sp>
      <p:sp>
        <p:nvSpPr>
          <p:cNvPr id="10" name="Text 8"/>
          <p:cNvSpPr/>
          <p:nvPr/>
        </p:nvSpPr>
        <p:spPr>
          <a:xfrm>
            <a:off x="365760" y="4846320"/>
            <a:ext cx="6400800" cy="228600"/>
          </a:xfrm>
          <a:prstGeom prst="rect">
            <a:avLst/>
          </a:prstGeom>
          <a:noFill/>
          <a:ln/>
        </p:spPr>
        <p:txBody>
          <a:bodyPr wrap="square" lIns="0" tIns="0" rIns="0" bIns="0" rtlCol="0" anchor="ctr"/>
          <a:lstStyle/>
          <a:p>
            <a:pPr marL="0" indent="0">
              <a:buNone/>
            </a:pPr>
            <a:r>
              <a:rPr lang="en-US" sz="1000" dirty="0">
                <a:solidFill>
                  <a:srgbClr val="5A6A7A"/>
                </a:solidFill>
                <a:latin typeface="Calibri" pitchFamily="34" charset="0"/>
                <a:ea typeface="Calibri" pitchFamily="34" charset="-122"/>
                <a:cs typeface="Calibri" pitchFamily="34" charset="-120"/>
              </a:rPr>
              <a:t>Gospel of John | Introduction</a:t>
            </a:r>
            <a:endParaRPr lang="en-US" sz="1000" dirty="0"/>
          </a:p>
        </p:txBody>
      </p:sp>
      <p:sp>
        <p:nvSpPr>
          <p:cNvPr id="11" name="Text 9"/>
          <p:cNvSpPr/>
          <p:nvPr/>
        </p:nvSpPr>
        <p:spPr>
          <a:xfrm>
            <a:off x="8412480" y="4846320"/>
            <a:ext cx="457200" cy="228600"/>
          </a:xfrm>
          <a:prstGeom prst="rect">
            <a:avLst/>
          </a:prstGeom>
          <a:noFill/>
          <a:ln/>
        </p:spPr>
        <p:txBody>
          <a:bodyPr wrap="square" lIns="0" tIns="0" rIns="0" bIns="0" rtlCol="0" anchor="ctr"/>
          <a:lstStyle/>
          <a:p>
            <a:pPr marL="0" indent="0" algn="r">
              <a:buNone/>
            </a:pPr>
            <a:r>
              <a:rPr lang="en-US" sz="1000" dirty="0">
                <a:solidFill>
                  <a:srgbClr val="5A6A7A"/>
                </a:solidFill>
                <a:latin typeface="Calibri" pitchFamily="34" charset="0"/>
                <a:ea typeface="Calibri" pitchFamily="34" charset="-122"/>
                <a:cs typeface="Calibri" pitchFamily="34" charset="-120"/>
              </a:rPr>
              <a:t>12</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F1C2E"/>
        </a:solidFill>
        <a:effectLst/>
      </p:bgPr>
    </p:bg>
    <p:spTree>
      <p:nvGrpSpPr>
        <p:cNvPr id="1" name=""/>
        <p:cNvGrpSpPr/>
        <p:nvPr/>
      </p:nvGrpSpPr>
      <p:grpSpPr>
        <a:xfrm>
          <a:off x="0" y="0"/>
          <a:ext cx="0" cy="0"/>
          <a:chOff x="0" y="0"/>
          <a:chExt cx="0" cy="0"/>
        </a:xfrm>
      </p:grpSpPr>
      <p:sp>
        <p:nvSpPr>
          <p:cNvPr id="2" name="Text 0"/>
          <p:cNvSpPr/>
          <p:nvPr/>
        </p:nvSpPr>
        <p:spPr>
          <a:xfrm>
            <a:off x="731520" y="1645920"/>
            <a:ext cx="7680960" cy="1097280"/>
          </a:xfrm>
          <a:prstGeom prst="rect">
            <a:avLst/>
          </a:prstGeom>
          <a:noFill/>
          <a:ln/>
        </p:spPr>
        <p:txBody>
          <a:bodyPr wrap="square" lIns="0" tIns="0" rIns="0" bIns="0" rtlCol="0" anchor="ctr"/>
          <a:lstStyle/>
          <a:p>
            <a:pPr marL="0" indent="0" algn="ctr">
              <a:buNone/>
            </a:pPr>
            <a:r>
              <a:rPr lang="en-US" sz="2600" i="1" dirty="0">
                <a:solidFill>
                  <a:srgbClr val="C9A227"/>
                </a:solidFill>
                <a:latin typeface="Georgia" pitchFamily="34" charset="0"/>
                <a:ea typeface="Georgia" pitchFamily="34" charset="-122"/>
                <a:cs typeface="Georgia" pitchFamily="34" charset="-120"/>
              </a:rPr>
              <a:t>Lord, to whom shall we go?</a:t>
            </a:r>
            <a:endParaRPr lang="en-US" sz="2600" dirty="0"/>
          </a:p>
          <a:p>
            <a:pPr marL="0" indent="0" algn="ctr">
              <a:buNone/>
            </a:pPr>
            <a:r>
              <a:rPr lang="en-US" sz="2600" i="1" dirty="0">
                <a:solidFill>
                  <a:srgbClr val="C9A227"/>
                </a:solidFill>
                <a:latin typeface="Georgia" pitchFamily="34" charset="0"/>
                <a:ea typeface="Georgia" pitchFamily="34" charset="-122"/>
                <a:cs typeface="Georgia" pitchFamily="34" charset="-120"/>
              </a:rPr>
              <a:t>You have the words of eternal life.</a:t>
            </a:r>
            <a:endParaRPr lang="en-US" sz="2600" dirty="0"/>
          </a:p>
        </p:txBody>
      </p:sp>
      <p:sp>
        <p:nvSpPr>
          <p:cNvPr id="3" name="Text 1"/>
          <p:cNvSpPr/>
          <p:nvPr/>
        </p:nvSpPr>
        <p:spPr>
          <a:xfrm>
            <a:off x="731520" y="2834640"/>
            <a:ext cx="7680960" cy="320040"/>
          </a:xfrm>
          <a:prstGeom prst="rect">
            <a:avLst/>
          </a:prstGeom>
          <a:noFill/>
          <a:ln/>
        </p:spPr>
        <p:txBody>
          <a:bodyPr wrap="square" lIns="0" tIns="0" rIns="0" bIns="0" rtlCol="0" anchor="ctr"/>
          <a:lstStyle/>
          <a:p>
            <a:pPr marL="0" indent="0" algn="ctr">
              <a:buNone/>
            </a:pPr>
            <a:r>
              <a:rPr lang="en-US" sz="1400" dirty="0">
                <a:solidFill>
                  <a:srgbClr val="F8F5F0"/>
                </a:solidFill>
                <a:latin typeface="Calibri" pitchFamily="34" charset="0"/>
                <a:ea typeface="Calibri" pitchFamily="34" charset="-122"/>
                <a:cs typeface="Calibri" pitchFamily="34" charset="-120"/>
              </a:rPr>
              <a:t>— John 6:68</a:t>
            </a:r>
            <a:endParaRPr lang="en-US" sz="1400" dirty="0"/>
          </a:p>
        </p:txBody>
      </p:sp>
      <p:sp>
        <p:nvSpPr>
          <p:cNvPr id="4" name="Text 2"/>
          <p:cNvSpPr/>
          <p:nvPr/>
        </p:nvSpPr>
        <p:spPr>
          <a:xfrm>
            <a:off x="731520" y="3840480"/>
            <a:ext cx="7680960" cy="320040"/>
          </a:xfrm>
          <a:prstGeom prst="rect">
            <a:avLst/>
          </a:prstGeom>
          <a:noFill/>
          <a:ln/>
        </p:spPr>
        <p:txBody>
          <a:bodyPr wrap="square" lIns="0" tIns="0" rIns="0" bIns="0" rtlCol="0" anchor="ctr"/>
          <a:lstStyle/>
          <a:p>
            <a:pPr marL="0" indent="0" algn="ctr">
              <a:buNone/>
            </a:pPr>
            <a:r>
              <a:rPr lang="en-US" sz="1400" dirty="0">
                <a:solidFill>
                  <a:srgbClr val="E8E4DE"/>
                </a:solidFill>
                <a:latin typeface="Calibri" pitchFamily="34" charset="0"/>
                <a:ea typeface="Calibri" pitchFamily="34" charset="-122"/>
                <a:cs typeface="Calibri" pitchFamily="34" charset="-120"/>
              </a:rPr>
              <a:t>Next: Chapter-by-Chapter Study of the Gospel of John</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8F5F0"/>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1B2A4A"/>
          </a:solidFill>
          <a:ln/>
        </p:spPr>
        <p:txBody>
          <a:bodyPr/>
          <a:lstStyle/>
          <a:p>
            <a:endParaRPr lang="en-US"/>
          </a:p>
        </p:txBody>
      </p:sp>
      <p:sp>
        <p:nvSpPr>
          <p:cNvPr id="3" name="Text 1"/>
          <p:cNvSpPr/>
          <p:nvPr/>
        </p:nvSpPr>
        <p:spPr>
          <a:xfrm>
            <a:off x="365760" y="182880"/>
            <a:ext cx="8412480" cy="502920"/>
          </a:xfrm>
          <a:prstGeom prst="rect">
            <a:avLst/>
          </a:prstGeom>
          <a:noFill/>
          <a:ln/>
        </p:spPr>
        <p:txBody>
          <a:bodyPr wrap="square" lIns="0" tIns="0" rIns="0" bIns="0" rtlCol="0" anchor="ctr"/>
          <a:lstStyle/>
          <a:p>
            <a:pPr marL="0" indent="0">
              <a:buNone/>
            </a:pPr>
            <a:r>
              <a:rPr lang="en-US" sz="2200" b="1" dirty="0">
                <a:solidFill>
                  <a:srgbClr val="FFFFFF"/>
                </a:solidFill>
                <a:latin typeface="Georgia" pitchFamily="34" charset="0"/>
                <a:ea typeface="Georgia" pitchFamily="34" charset="-122"/>
                <a:cs typeface="Georgia" pitchFamily="34" charset="-120"/>
              </a:rPr>
              <a:t>The Primary Purpose of John's Gospel</a:t>
            </a:r>
            <a:endParaRPr lang="en-US" sz="2200" dirty="0"/>
          </a:p>
        </p:txBody>
      </p:sp>
      <p:sp>
        <p:nvSpPr>
          <p:cNvPr id="4" name="Text 2"/>
          <p:cNvSpPr/>
          <p:nvPr/>
        </p:nvSpPr>
        <p:spPr>
          <a:xfrm>
            <a:off x="457200" y="1051560"/>
            <a:ext cx="8229600" cy="320040"/>
          </a:xfrm>
          <a:prstGeom prst="rect">
            <a:avLst/>
          </a:prstGeom>
          <a:noFill/>
          <a:ln/>
        </p:spPr>
        <p:txBody>
          <a:bodyPr wrap="square" lIns="0" tIns="0" rIns="0" bIns="0" rtlCol="0" anchor="ctr"/>
          <a:lstStyle/>
          <a:p>
            <a:pPr marL="0" indent="0">
              <a:buNone/>
            </a:pPr>
            <a:r>
              <a:rPr lang="en-US" sz="1600" dirty="0">
                <a:solidFill>
                  <a:srgbClr val="2C3E50"/>
                </a:solidFill>
                <a:latin typeface="Calibri" pitchFamily="34" charset="0"/>
                <a:ea typeface="Calibri" pitchFamily="34" charset="-122"/>
                <a:cs typeface="Calibri" pitchFamily="34" charset="-120"/>
              </a:rPr>
              <a:t>John 20:31 states the clear purpose of this Gospel:</a:t>
            </a:r>
            <a:endParaRPr lang="en-US" sz="1600" dirty="0"/>
          </a:p>
        </p:txBody>
      </p:sp>
      <p:sp>
        <p:nvSpPr>
          <p:cNvPr id="5" name="Shape 3"/>
          <p:cNvSpPr/>
          <p:nvPr/>
        </p:nvSpPr>
        <p:spPr>
          <a:xfrm>
            <a:off x="457200" y="1463040"/>
            <a:ext cx="8229600" cy="1005840"/>
          </a:xfrm>
          <a:prstGeom prst="rect">
            <a:avLst/>
          </a:prstGeom>
          <a:solidFill>
            <a:srgbClr val="1B2A4A"/>
          </a:solidFill>
          <a:ln/>
        </p:spPr>
        <p:txBody>
          <a:bodyPr/>
          <a:lstStyle/>
          <a:p>
            <a:endParaRPr lang="en-US"/>
          </a:p>
        </p:txBody>
      </p:sp>
      <p:sp>
        <p:nvSpPr>
          <p:cNvPr id="6" name="Text 4"/>
          <p:cNvSpPr/>
          <p:nvPr/>
        </p:nvSpPr>
        <p:spPr>
          <a:xfrm>
            <a:off x="640080" y="1600200"/>
            <a:ext cx="7863840" cy="731520"/>
          </a:xfrm>
          <a:prstGeom prst="rect">
            <a:avLst/>
          </a:prstGeom>
          <a:noFill/>
          <a:ln/>
        </p:spPr>
        <p:txBody>
          <a:bodyPr wrap="square" lIns="0" tIns="0" rIns="0" bIns="0" rtlCol="0" anchor="ctr"/>
          <a:lstStyle/>
          <a:p>
            <a:pPr marL="0" indent="0" algn="ctr">
              <a:buNone/>
            </a:pPr>
            <a:r>
              <a:rPr lang="en-US" sz="1500" i="1" dirty="0">
                <a:solidFill>
                  <a:srgbClr val="FFFFFF"/>
                </a:solidFill>
                <a:latin typeface="Georgia" pitchFamily="34" charset="0"/>
                <a:ea typeface="Georgia" pitchFamily="34" charset="-122"/>
                <a:cs typeface="Georgia" pitchFamily="34" charset="-120"/>
              </a:rPr>
              <a:t>These are written so that you may believe that Jesus is the Christ, the Son of God, and that by believing you may have life in his name.</a:t>
            </a:r>
            <a:endParaRPr lang="en-US" sz="1500" dirty="0"/>
          </a:p>
        </p:txBody>
      </p:sp>
      <p:sp>
        <p:nvSpPr>
          <p:cNvPr id="7" name="Text 5"/>
          <p:cNvSpPr/>
          <p:nvPr/>
        </p:nvSpPr>
        <p:spPr>
          <a:xfrm>
            <a:off x="457200" y="2697480"/>
            <a:ext cx="8229600" cy="1645920"/>
          </a:xfrm>
          <a:prstGeom prst="rect">
            <a:avLst/>
          </a:prstGeom>
          <a:noFill/>
          <a:ln/>
        </p:spPr>
        <p:txBody>
          <a:bodyPr wrap="square" rtlCol="0" anchor="ctr"/>
          <a:lstStyle/>
          <a:p>
            <a:pPr marL="0" indent="0">
              <a:spcAft>
                <a:spcPts val="600"/>
              </a:spcAft>
              <a:buNone/>
            </a:pPr>
            <a:r>
              <a:rPr lang="en-US" sz="1500" dirty="0">
                <a:solidFill>
                  <a:srgbClr val="2C3E50"/>
                </a:solidFill>
                <a:latin typeface="Calibri" pitchFamily="34" charset="0"/>
                <a:ea typeface="Calibri" pitchFamily="34" charset="-122"/>
                <a:cs typeface="Calibri" pitchFamily="34" charset="-120"/>
              </a:rPr>
              <a:t>John wrote so that readers would:</a:t>
            </a:r>
            <a:endParaRPr lang="en-US" sz="1500" dirty="0"/>
          </a:p>
          <a:p>
            <a:pPr marL="342900" indent="-342900">
              <a:spcAft>
                <a:spcPts val="600"/>
              </a:spcAft>
              <a:buSzPct val="100000"/>
              <a:buChar char="•"/>
            </a:pPr>
            <a:r>
              <a:rPr lang="en-US" sz="1500" dirty="0">
                <a:solidFill>
                  <a:srgbClr val="2C3E50"/>
                </a:solidFill>
                <a:latin typeface="Calibri" pitchFamily="34" charset="0"/>
                <a:ea typeface="Calibri" pitchFamily="34" charset="-122"/>
                <a:cs typeface="Calibri" pitchFamily="34" charset="-120"/>
              </a:rPr>
              <a:t>Believe that Jesus is the Messiah (the Christ) and the Son of God</a:t>
            </a:r>
            <a:endParaRPr lang="en-US" sz="1500" dirty="0"/>
          </a:p>
          <a:p>
            <a:pPr marL="342900" indent="-342900">
              <a:spcAft>
                <a:spcPts val="600"/>
              </a:spcAft>
              <a:buSzPct val="100000"/>
              <a:buChar char="•"/>
            </a:pPr>
            <a:r>
              <a:rPr lang="en-US" sz="1500" dirty="0">
                <a:solidFill>
                  <a:srgbClr val="2C3E50"/>
                </a:solidFill>
                <a:latin typeface="Calibri" pitchFamily="34" charset="0"/>
                <a:ea typeface="Calibri" pitchFamily="34" charset="-122"/>
                <a:cs typeface="Calibri" pitchFamily="34" charset="-120"/>
              </a:rPr>
              <a:t>Receive eternal life through believing in his name</a:t>
            </a:r>
            <a:endParaRPr lang="en-US" sz="1500" dirty="0"/>
          </a:p>
          <a:p>
            <a:pPr marL="342900" indent="-342900">
              <a:spcAft>
                <a:spcPts val="600"/>
              </a:spcAft>
              <a:buSzPct val="100000"/>
              <a:buChar char="•"/>
            </a:pPr>
            <a:r>
              <a:rPr lang="en-US" sz="1500" dirty="0">
                <a:solidFill>
                  <a:srgbClr val="2C3E50"/>
                </a:solidFill>
                <a:latin typeface="Calibri" pitchFamily="34" charset="0"/>
                <a:ea typeface="Calibri" pitchFamily="34" charset="-122"/>
                <a:cs typeface="Calibri" pitchFamily="34" charset="-120"/>
              </a:rPr>
              <a:t>Move from unbelief (or incomplete belief) to saving faith</a:t>
            </a:r>
            <a:endParaRPr lang="en-US" sz="1500" dirty="0"/>
          </a:p>
        </p:txBody>
      </p:sp>
      <p:sp>
        <p:nvSpPr>
          <p:cNvPr id="8" name="Text 6"/>
          <p:cNvSpPr/>
          <p:nvPr/>
        </p:nvSpPr>
        <p:spPr>
          <a:xfrm>
            <a:off x="365760" y="4846320"/>
            <a:ext cx="6400800" cy="228600"/>
          </a:xfrm>
          <a:prstGeom prst="rect">
            <a:avLst/>
          </a:prstGeom>
          <a:noFill/>
          <a:ln/>
        </p:spPr>
        <p:txBody>
          <a:bodyPr wrap="square" lIns="0" tIns="0" rIns="0" bIns="0" rtlCol="0" anchor="ctr"/>
          <a:lstStyle/>
          <a:p>
            <a:pPr marL="0" indent="0">
              <a:buNone/>
            </a:pPr>
            <a:r>
              <a:rPr lang="en-US" sz="1000" dirty="0">
                <a:solidFill>
                  <a:srgbClr val="5A6A7A"/>
                </a:solidFill>
                <a:latin typeface="Calibri" pitchFamily="34" charset="0"/>
                <a:ea typeface="Calibri" pitchFamily="34" charset="-122"/>
                <a:cs typeface="Calibri" pitchFamily="34" charset="-120"/>
              </a:rPr>
              <a:t>Gospel of John | Introduction</a:t>
            </a:r>
            <a:endParaRPr lang="en-US" sz="1000" dirty="0"/>
          </a:p>
        </p:txBody>
      </p:sp>
      <p:sp>
        <p:nvSpPr>
          <p:cNvPr id="9" name="Text 7"/>
          <p:cNvSpPr/>
          <p:nvPr/>
        </p:nvSpPr>
        <p:spPr>
          <a:xfrm>
            <a:off x="8412480" y="4846320"/>
            <a:ext cx="457200" cy="228600"/>
          </a:xfrm>
          <a:prstGeom prst="rect">
            <a:avLst/>
          </a:prstGeom>
          <a:noFill/>
          <a:ln/>
        </p:spPr>
        <p:txBody>
          <a:bodyPr wrap="square" lIns="0" tIns="0" rIns="0" bIns="0" rtlCol="0" anchor="ctr"/>
          <a:lstStyle/>
          <a:p>
            <a:pPr marL="0" indent="0" algn="r">
              <a:buNone/>
            </a:pPr>
            <a:r>
              <a:rPr lang="en-US" sz="1000" dirty="0">
                <a:solidFill>
                  <a:srgbClr val="5A6A7A"/>
                </a:solidFill>
                <a:latin typeface="Calibri" pitchFamily="34" charset="0"/>
                <a:ea typeface="Calibri" pitchFamily="34" charset="-122"/>
                <a:cs typeface="Calibri" pitchFamily="34" charset="-120"/>
              </a:rPr>
              <a:t>2</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8F5F0"/>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1B2A4A"/>
          </a:solidFill>
          <a:ln/>
        </p:spPr>
        <p:txBody>
          <a:bodyPr/>
          <a:lstStyle/>
          <a:p>
            <a:endParaRPr lang="en-US"/>
          </a:p>
        </p:txBody>
      </p:sp>
      <p:sp>
        <p:nvSpPr>
          <p:cNvPr id="3" name="Text 1"/>
          <p:cNvSpPr/>
          <p:nvPr/>
        </p:nvSpPr>
        <p:spPr>
          <a:xfrm>
            <a:off x="365760" y="182880"/>
            <a:ext cx="8412480" cy="502920"/>
          </a:xfrm>
          <a:prstGeom prst="rect">
            <a:avLst/>
          </a:prstGeom>
          <a:noFill/>
          <a:ln/>
        </p:spPr>
        <p:txBody>
          <a:bodyPr wrap="square" lIns="0" tIns="0" rIns="0" bIns="0" rtlCol="0" anchor="ctr"/>
          <a:lstStyle/>
          <a:p>
            <a:pPr marL="0" indent="0">
              <a:buNone/>
            </a:pPr>
            <a:r>
              <a:rPr lang="en-US" sz="2200" b="1" dirty="0">
                <a:solidFill>
                  <a:srgbClr val="FFFFFF"/>
                </a:solidFill>
                <a:latin typeface="Georgia" pitchFamily="34" charset="0"/>
                <a:ea typeface="Georgia" pitchFamily="34" charset="-122"/>
                <a:cs typeface="Georgia" pitchFamily="34" charset="-120"/>
              </a:rPr>
              <a:t>What Is the Gospel? Why Do We Need Good News?</a:t>
            </a:r>
            <a:endParaRPr lang="en-US" sz="2200" dirty="0"/>
          </a:p>
        </p:txBody>
      </p:sp>
      <p:sp>
        <p:nvSpPr>
          <p:cNvPr id="4" name="Text 2"/>
          <p:cNvSpPr/>
          <p:nvPr/>
        </p:nvSpPr>
        <p:spPr>
          <a:xfrm>
            <a:off x="457200" y="1051560"/>
            <a:ext cx="8229600" cy="320040"/>
          </a:xfrm>
          <a:prstGeom prst="rect">
            <a:avLst/>
          </a:prstGeom>
          <a:noFill/>
          <a:ln/>
        </p:spPr>
        <p:txBody>
          <a:bodyPr wrap="square" lIns="0" tIns="0" rIns="0" bIns="0" rtlCol="0" anchor="ctr"/>
          <a:lstStyle/>
          <a:p>
            <a:pPr marL="0" indent="0">
              <a:buNone/>
            </a:pPr>
            <a:r>
              <a:rPr lang="en-US" sz="1800" b="1" dirty="0">
                <a:solidFill>
                  <a:srgbClr val="1B2A4A"/>
                </a:solidFill>
                <a:latin typeface="Georgia" pitchFamily="34" charset="0"/>
                <a:ea typeface="Georgia" pitchFamily="34" charset="-122"/>
                <a:cs typeface="Georgia" pitchFamily="34" charset="-120"/>
              </a:rPr>
              <a:t>Definition of “Gospel”</a:t>
            </a:r>
            <a:endParaRPr lang="en-US" sz="1800" dirty="0"/>
          </a:p>
        </p:txBody>
      </p:sp>
      <p:sp>
        <p:nvSpPr>
          <p:cNvPr id="5" name="Text 3"/>
          <p:cNvSpPr/>
          <p:nvPr/>
        </p:nvSpPr>
        <p:spPr>
          <a:xfrm>
            <a:off x="457200" y="1371600"/>
            <a:ext cx="8229600" cy="502920"/>
          </a:xfrm>
          <a:prstGeom prst="rect">
            <a:avLst/>
          </a:prstGeom>
          <a:noFill/>
          <a:ln/>
        </p:spPr>
        <p:txBody>
          <a:bodyPr wrap="square" lIns="0" tIns="0" rIns="0" bIns="0" rtlCol="0" anchor="ctr"/>
          <a:lstStyle/>
          <a:p>
            <a:pPr marL="0" indent="0">
              <a:buNone/>
            </a:pPr>
            <a:r>
              <a:rPr lang="en-US" sz="1400" dirty="0">
                <a:solidFill>
                  <a:srgbClr val="2C3E50"/>
                </a:solidFill>
                <a:latin typeface="Calibri" pitchFamily="34" charset="0"/>
                <a:ea typeface="Calibri" pitchFamily="34" charset="-122"/>
                <a:cs typeface="Calibri" pitchFamily="34" charset="-120"/>
              </a:rPr>
              <a:t>The word gospel comes from the Greek euangelion, meaning good news. It is the announcement of God's saving work through Jesus Christ.</a:t>
            </a:r>
            <a:endParaRPr lang="en-US" sz="1400" dirty="0"/>
          </a:p>
        </p:txBody>
      </p:sp>
      <p:sp>
        <p:nvSpPr>
          <p:cNvPr id="6" name="Text 4"/>
          <p:cNvSpPr/>
          <p:nvPr/>
        </p:nvSpPr>
        <p:spPr>
          <a:xfrm>
            <a:off x="457200" y="1965960"/>
            <a:ext cx="8229600" cy="320040"/>
          </a:xfrm>
          <a:prstGeom prst="rect">
            <a:avLst/>
          </a:prstGeom>
          <a:noFill/>
          <a:ln/>
        </p:spPr>
        <p:txBody>
          <a:bodyPr wrap="square" lIns="0" tIns="0" rIns="0" bIns="0" rtlCol="0" anchor="ctr"/>
          <a:lstStyle/>
          <a:p>
            <a:pPr marL="0" indent="0">
              <a:buNone/>
            </a:pPr>
            <a:r>
              <a:rPr lang="en-US" sz="1800" b="1" dirty="0">
                <a:solidFill>
                  <a:srgbClr val="1B2A4A"/>
                </a:solidFill>
                <a:latin typeface="Georgia" pitchFamily="34" charset="0"/>
                <a:ea typeface="Georgia" pitchFamily="34" charset="-122"/>
                <a:cs typeface="Georgia" pitchFamily="34" charset="-120"/>
              </a:rPr>
              <a:t>Why the “Good News” Is Needed – A Brief Outline of the Fall</a:t>
            </a:r>
            <a:endParaRPr lang="en-US" sz="1800" dirty="0"/>
          </a:p>
        </p:txBody>
      </p:sp>
      <p:sp>
        <p:nvSpPr>
          <p:cNvPr id="7" name="Text 5"/>
          <p:cNvSpPr/>
          <p:nvPr/>
        </p:nvSpPr>
        <p:spPr>
          <a:xfrm>
            <a:off x="457200" y="2331720"/>
            <a:ext cx="8229600" cy="2194560"/>
          </a:xfrm>
          <a:prstGeom prst="rect">
            <a:avLst/>
          </a:prstGeom>
          <a:noFill/>
          <a:ln/>
        </p:spPr>
        <p:txBody>
          <a:bodyPr wrap="square" rtlCol="0" anchor="ctr"/>
          <a:lstStyle/>
          <a:p>
            <a:pPr marL="342900" indent="-342900">
              <a:spcAft>
                <a:spcPts val="800"/>
              </a:spcAft>
              <a:buSzPct val="100000"/>
              <a:buChar char="•"/>
            </a:pPr>
            <a:r>
              <a:rPr lang="en-US" sz="1400" dirty="0">
                <a:solidFill>
                  <a:srgbClr val="2C3E50"/>
                </a:solidFill>
                <a:latin typeface="Calibri" pitchFamily="34" charset="0"/>
                <a:ea typeface="Calibri" pitchFamily="34" charset="-122"/>
                <a:cs typeface="Calibri" pitchFamily="34" charset="-120"/>
              </a:rPr>
              <a:t>Creation: God made humanity in his image for relationship and glory (Genesis 1–2).</a:t>
            </a:r>
            <a:endParaRPr lang="en-US" sz="1400" dirty="0"/>
          </a:p>
          <a:p>
            <a:pPr marL="342900" indent="-342900">
              <a:spcAft>
                <a:spcPts val="800"/>
              </a:spcAft>
              <a:buSzPct val="100000"/>
              <a:buChar char="•"/>
            </a:pPr>
            <a:r>
              <a:rPr lang="en-US" sz="1400" dirty="0">
                <a:solidFill>
                  <a:srgbClr val="2C3E50"/>
                </a:solidFill>
                <a:latin typeface="Calibri" pitchFamily="34" charset="0"/>
                <a:ea typeface="Calibri" pitchFamily="34" charset="-122"/>
                <a:cs typeface="Calibri" pitchFamily="34" charset="-120"/>
              </a:rPr>
              <a:t>The Fall: Adam and Eve rebelled; sin entered the world, bringing death, separation from God, and the corruption of all creation (Genesis 3).</a:t>
            </a:r>
            <a:endParaRPr lang="en-US" sz="1400" dirty="0"/>
          </a:p>
          <a:p>
            <a:pPr marL="342900" indent="-342900">
              <a:spcAft>
                <a:spcPts val="800"/>
              </a:spcAft>
              <a:buSzPct val="100000"/>
              <a:buChar char="•"/>
            </a:pPr>
            <a:r>
              <a:rPr lang="en-US" sz="1400" dirty="0">
                <a:solidFill>
                  <a:srgbClr val="2C3E50"/>
                </a:solidFill>
                <a:latin typeface="Calibri" pitchFamily="34" charset="0"/>
                <a:ea typeface="Calibri" pitchFamily="34" charset="-122"/>
                <a:cs typeface="Calibri" pitchFamily="34" charset="-120"/>
              </a:rPr>
              <a:t>Consequence: All have sinned and fall short of the glory of God (Romans 3:23). We stand under just judgment and cannot save ourselves.</a:t>
            </a:r>
            <a:endParaRPr lang="en-US" sz="1400" dirty="0"/>
          </a:p>
          <a:p>
            <a:pPr marL="342900" indent="-342900">
              <a:spcAft>
                <a:spcPts val="800"/>
              </a:spcAft>
              <a:buSzPct val="100000"/>
              <a:buChar char="•"/>
            </a:pPr>
            <a:r>
              <a:rPr lang="en-US" sz="1400" dirty="0">
                <a:solidFill>
                  <a:srgbClr val="2C3E50"/>
                </a:solidFill>
                <a:latin typeface="Calibri" pitchFamily="34" charset="0"/>
                <a:ea typeface="Calibri" pitchFamily="34" charset="-122"/>
                <a:cs typeface="Calibri" pitchFamily="34" charset="-120"/>
              </a:rPr>
              <a:t>The Need for Atonement: Only a perfect sacrifice can satisfy God's justice and restore relationship. The good news is that God himself provided that sacrifice in Jesus Christ.</a:t>
            </a:r>
            <a:endParaRPr lang="en-US" sz="1400" dirty="0"/>
          </a:p>
        </p:txBody>
      </p:sp>
      <p:sp>
        <p:nvSpPr>
          <p:cNvPr id="8" name="Text 6"/>
          <p:cNvSpPr/>
          <p:nvPr/>
        </p:nvSpPr>
        <p:spPr>
          <a:xfrm>
            <a:off x="365760" y="4846320"/>
            <a:ext cx="6400800" cy="228600"/>
          </a:xfrm>
          <a:prstGeom prst="rect">
            <a:avLst/>
          </a:prstGeom>
          <a:noFill/>
          <a:ln/>
        </p:spPr>
        <p:txBody>
          <a:bodyPr wrap="square" lIns="0" tIns="0" rIns="0" bIns="0" rtlCol="0" anchor="ctr"/>
          <a:lstStyle/>
          <a:p>
            <a:pPr marL="0" indent="0">
              <a:buNone/>
            </a:pPr>
            <a:r>
              <a:rPr lang="en-US" sz="1000" dirty="0">
                <a:solidFill>
                  <a:srgbClr val="5A6A7A"/>
                </a:solidFill>
                <a:latin typeface="Calibri" pitchFamily="34" charset="0"/>
                <a:ea typeface="Calibri" pitchFamily="34" charset="-122"/>
                <a:cs typeface="Calibri" pitchFamily="34" charset="-120"/>
              </a:rPr>
              <a:t>Gospel of John | Introduction</a:t>
            </a:r>
            <a:endParaRPr lang="en-US" sz="1000" dirty="0"/>
          </a:p>
        </p:txBody>
      </p:sp>
      <p:sp>
        <p:nvSpPr>
          <p:cNvPr id="9" name="Text 7"/>
          <p:cNvSpPr/>
          <p:nvPr/>
        </p:nvSpPr>
        <p:spPr>
          <a:xfrm>
            <a:off x="8412480" y="4846320"/>
            <a:ext cx="457200" cy="228600"/>
          </a:xfrm>
          <a:prstGeom prst="rect">
            <a:avLst/>
          </a:prstGeom>
          <a:noFill/>
          <a:ln/>
        </p:spPr>
        <p:txBody>
          <a:bodyPr wrap="square" lIns="0" tIns="0" rIns="0" bIns="0" rtlCol="0" anchor="ctr"/>
          <a:lstStyle/>
          <a:p>
            <a:pPr marL="0" indent="0" algn="r">
              <a:buNone/>
            </a:pPr>
            <a:r>
              <a:rPr lang="en-US" sz="1000" dirty="0">
                <a:solidFill>
                  <a:srgbClr val="5A6A7A"/>
                </a:solidFill>
                <a:latin typeface="Calibri" pitchFamily="34" charset="0"/>
                <a:ea typeface="Calibri" pitchFamily="34" charset="-122"/>
                <a:cs typeface="Calibri" pitchFamily="34" charset="-120"/>
              </a:rPr>
              <a:t>3</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8F5F0"/>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1B2A4A"/>
          </a:solidFill>
          <a:ln/>
        </p:spPr>
        <p:txBody>
          <a:bodyPr/>
          <a:lstStyle/>
          <a:p>
            <a:endParaRPr lang="en-US"/>
          </a:p>
        </p:txBody>
      </p:sp>
      <p:sp>
        <p:nvSpPr>
          <p:cNvPr id="3" name="Text 1"/>
          <p:cNvSpPr/>
          <p:nvPr/>
        </p:nvSpPr>
        <p:spPr>
          <a:xfrm>
            <a:off x="365760" y="182880"/>
            <a:ext cx="8412480" cy="502920"/>
          </a:xfrm>
          <a:prstGeom prst="rect">
            <a:avLst/>
          </a:prstGeom>
          <a:noFill/>
          <a:ln/>
        </p:spPr>
        <p:txBody>
          <a:bodyPr wrap="square" lIns="0" tIns="0" rIns="0" bIns="0" rtlCol="0" anchor="ctr"/>
          <a:lstStyle/>
          <a:p>
            <a:pPr marL="0" indent="0">
              <a:buNone/>
            </a:pPr>
            <a:r>
              <a:rPr lang="en-US" sz="2200" b="1" dirty="0">
                <a:solidFill>
                  <a:srgbClr val="FFFFFF"/>
                </a:solidFill>
                <a:latin typeface="Georgia" pitchFamily="34" charset="0"/>
                <a:ea typeface="Georgia" pitchFamily="34" charset="-122"/>
                <a:cs typeface="Georgia" pitchFamily="34" charset="-120"/>
              </a:rPr>
              <a:t>Parallels Between John and Genesis</a:t>
            </a:r>
            <a:endParaRPr lang="en-US" sz="2200" dirty="0"/>
          </a:p>
        </p:txBody>
      </p:sp>
      <p:sp>
        <p:nvSpPr>
          <p:cNvPr id="4" name="Text 2"/>
          <p:cNvSpPr/>
          <p:nvPr/>
        </p:nvSpPr>
        <p:spPr>
          <a:xfrm>
            <a:off x="457200" y="1051560"/>
            <a:ext cx="8229600" cy="320040"/>
          </a:xfrm>
          <a:prstGeom prst="rect">
            <a:avLst/>
          </a:prstGeom>
          <a:noFill/>
          <a:ln/>
        </p:spPr>
        <p:txBody>
          <a:bodyPr wrap="square" lIns="0" tIns="0" rIns="0" bIns="0" rtlCol="0" anchor="ctr"/>
          <a:lstStyle/>
          <a:p>
            <a:pPr marL="0" indent="0">
              <a:buNone/>
            </a:pPr>
            <a:r>
              <a:rPr lang="en-US" sz="1500" dirty="0">
                <a:solidFill>
                  <a:srgbClr val="2C3E50"/>
                </a:solidFill>
                <a:latin typeface="Calibri" pitchFamily="34" charset="0"/>
                <a:ea typeface="Calibri" pitchFamily="34" charset="-122"/>
                <a:cs typeface="Calibri" pitchFamily="34" charset="-120"/>
              </a:rPr>
              <a:t>John deliberately echoes Genesis to present Jesus as the agent of new creation.</a:t>
            </a:r>
            <a:endParaRPr lang="en-US" sz="1500" dirty="0"/>
          </a:p>
        </p:txBody>
      </p:sp>
      <p:sp>
        <p:nvSpPr>
          <p:cNvPr id="5" name="Shape 3"/>
          <p:cNvSpPr/>
          <p:nvPr/>
        </p:nvSpPr>
        <p:spPr>
          <a:xfrm>
            <a:off x="365760" y="1508760"/>
            <a:ext cx="4023360" cy="2926080"/>
          </a:xfrm>
          <a:prstGeom prst="rect">
            <a:avLst/>
          </a:prstGeom>
          <a:solidFill>
            <a:srgbClr val="1B2A4A"/>
          </a:solidFill>
          <a:ln/>
        </p:spPr>
        <p:txBody>
          <a:bodyPr/>
          <a:lstStyle/>
          <a:p>
            <a:endParaRPr lang="en-US"/>
          </a:p>
        </p:txBody>
      </p:sp>
      <p:sp>
        <p:nvSpPr>
          <p:cNvPr id="6" name="Text 4"/>
          <p:cNvSpPr/>
          <p:nvPr/>
        </p:nvSpPr>
        <p:spPr>
          <a:xfrm>
            <a:off x="457200" y="1645920"/>
            <a:ext cx="3840480" cy="320040"/>
          </a:xfrm>
          <a:prstGeom prst="rect">
            <a:avLst/>
          </a:prstGeom>
          <a:noFill/>
          <a:ln/>
        </p:spPr>
        <p:txBody>
          <a:bodyPr wrap="square" lIns="0" tIns="0" rIns="0" bIns="0" rtlCol="0" anchor="ctr"/>
          <a:lstStyle/>
          <a:p>
            <a:pPr marL="0" indent="0" algn="ctr">
              <a:buNone/>
            </a:pPr>
            <a:r>
              <a:rPr lang="en-US" sz="1600" b="1" dirty="0">
                <a:solidFill>
                  <a:srgbClr val="C9A227"/>
                </a:solidFill>
                <a:latin typeface="Georgia" pitchFamily="34" charset="0"/>
                <a:ea typeface="Georgia" pitchFamily="34" charset="-122"/>
                <a:cs typeface="Georgia" pitchFamily="34" charset="-120"/>
              </a:rPr>
              <a:t>Genesis</a:t>
            </a:r>
            <a:endParaRPr lang="en-US" sz="1600" dirty="0"/>
          </a:p>
        </p:txBody>
      </p:sp>
      <p:sp>
        <p:nvSpPr>
          <p:cNvPr id="7" name="Text 5"/>
          <p:cNvSpPr/>
          <p:nvPr/>
        </p:nvSpPr>
        <p:spPr>
          <a:xfrm>
            <a:off x="548640" y="2103120"/>
            <a:ext cx="3657600" cy="2103120"/>
          </a:xfrm>
          <a:prstGeom prst="rect">
            <a:avLst/>
          </a:prstGeom>
          <a:noFill/>
          <a:ln/>
        </p:spPr>
        <p:txBody>
          <a:bodyPr wrap="square" rtlCol="0" anchor="ctr"/>
          <a:lstStyle/>
          <a:p>
            <a:pPr marL="0" indent="0">
              <a:spcAft>
                <a:spcPts val="600"/>
              </a:spcAft>
              <a:buNone/>
            </a:pPr>
            <a:r>
              <a:rPr lang="en-US" sz="1300" dirty="0">
                <a:solidFill>
                  <a:srgbClr val="FFFFFF"/>
                </a:solidFill>
                <a:latin typeface="Calibri" pitchFamily="34" charset="0"/>
                <a:ea typeface="Calibri" pitchFamily="34" charset="-122"/>
                <a:cs typeface="Calibri" pitchFamily="34" charset="-120"/>
              </a:rPr>
              <a:t>In the beginning God created… (1:1)</a:t>
            </a:r>
            <a:endParaRPr lang="en-US" sz="1300" dirty="0"/>
          </a:p>
          <a:p>
            <a:pPr marL="0" indent="0">
              <a:spcAft>
                <a:spcPts val="600"/>
              </a:spcAft>
              <a:buNone/>
            </a:pPr>
            <a:r>
              <a:rPr lang="en-US" sz="1300" dirty="0">
                <a:solidFill>
                  <a:srgbClr val="FFFFFF"/>
                </a:solidFill>
                <a:latin typeface="Calibri" pitchFamily="34" charset="0"/>
                <a:ea typeface="Calibri" pitchFamily="34" charset="-122"/>
                <a:cs typeface="Calibri" pitchFamily="34" charset="-120"/>
              </a:rPr>
              <a:t>God speaks and light appears</a:t>
            </a:r>
            <a:endParaRPr lang="en-US" sz="1300" dirty="0"/>
          </a:p>
          <a:p>
            <a:pPr marL="0" indent="0">
              <a:spcAft>
                <a:spcPts val="600"/>
              </a:spcAft>
              <a:buNone/>
            </a:pPr>
            <a:r>
              <a:rPr lang="en-US" sz="1300" dirty="0">
                <a:solidFill>
                  <a:srgbClr val="FFFFFF"/>
                </a:solidFill>
                <a:latin typeface="Calibri" pitchFamily="34" charset="0"/>
                <a:ea typeface="Calibri" pitchFamily="34" charset="-122"/>
                <a:cs typeface="Calibri" pitchFamily="34" charset="-120"/>
              </a:rPr>
              <a:t>Creation of life and order</a:t>
            </a:r>
            <a:endParaRPr lang="en-US" sz="1300" dirty="0"/>
          </a:p>
          <a:p>
            <a:pPr marL="0" indent="0">
              <a:spcAft>
                <a:spcPts val="600"/>
              </a:spcAft>
              <a:buNone/>
            </a:pPr>
            <a:r>
              <a:rPr lang="en-US" sz="1300" dirty="0">
                <a:solidFill>
                  <a:srgbClr val="FFFFFF"/>
                </a:solidFill>
                <a:latin typeface="Calibri" pitchFamily="34" charset="0"/>
                <a:ea typeface="Calibri" pitchFamily="34" charset="-122"/>
                <a:cs typeface="Calibri" pitchFamily="34" charset="-120"/>
              </a:rPr>
              <a:t>The Spirit of God hovering</a:t>
            </a:r>
            <a:endParaRPr lang="en-US" sz="1300" dirty="0"/>
          </a:p>
          <a:p>
            <a:pPr marL="0" indent="0">
              <a:spcAft>
                <a:spcPts val="600"/>
              </a:spcAft>
              <a:buNone/>
            </a:pPr>
            <a:r>
              <a:rPr lang="en-US" sz="1300" dirty="0">
                <a:solidFill>
                  <a:srgbClr val="FFFFFF"/>
                </a:solidFill>
                <a:latin typeface="Calibri" pitchFamily="34" charset="0"/>
                <a:ea typeface="Calibri" pitchFamily="34" charset="-122"/>
                <a:cs typeface="Calibri" pitchFamily="34" charset="-120"/>
              </a:rPr>
              <a:t>Humanity made in God's image</a:t>
            </a:r>
            <a:endParaRPr lang="en-US" sz="1300" dirty="0"/>
          </a:p>
          <a:p>
            <a:pPr marL="0" indent="0">
              <a:spcAft>
                <a:spcPts val="600"/>
              </a:spcAft>
              <a:buNone/>
            </a:pPr>
            <a:r>
              <a:rPr lang="en-US" sz="1300" dirty="0">
                <a:solidFill>
                  <a:srgbClr val="FFFFFF"/>
                </a:solidFill>
                <a:latin typeface="Calibri" pitchFamily="34" charset="0"/>
                <a:ea typeface="Calibri" pitchFamily="34" charset="-122"/>
                <a:cs typeface="Calibri" pitchFamily="34" charset="-120"/>
              </a:rPr>
              <a:t>The Fall brings death &amp; darkness</a:t>
            </a:r>
            <a:endParaRPr lang="en-US" sz="1300" dirty="0"/>
          </a:p>
        </p:txBody>
      </p:sp>
      <p:sp>
        <p:nvSpPr>
          <p:cNvPr id="8" name="Shape 6"/>
          <p:cNvSpPr/>
          <p:nvPr/>
        </p:nvSpPr>
        <p:spPr>
          <a:xfrm>
            <a:off x="4754880" y="1508760"/>
            <a:ext cx="4023360" cy="2926080"/>
          </a:xfrm>
          <a:prstGeom prst="rect">
            <a:avLst/>
          </a:prstGeom>
          <a:solidFill>
            <a:srgbClr val="1B2A4A"/>
          </a:solidFill>
          <a:ln/>
        </p:spPr>
        <p:txBody>
          <a:bodyPr/>
          <a:lstStyle/>
          <a:p>
            <a:endParaRPr lang="en-US"/>
          </a:p>
        </p:txBody>
      </p:sp>
      <p:sp>
        <p:nvSpPr>
          <p:cNvPr id="9" name="Text 7"/>
          <p:cNvSpPr/>
          <p:nvPr/>
        </p:nvSpPr>
        <p:spPr>
          <a:xfrm>
            <a:off x="4846320" y="1645920"/>
            <a:ext cx="3840480" cy="320040"/>
          </a:xfrm>
          <a:prstGeom prst="rect">
            <a:avLst/>
          </a:prstGeom>
          <a:noFill/>
          <a:ln/>
        </p:spPr>
        <p:txBody>
          <a:bodyPr wrap="square" lIns="0" tIns="0" rIns="0" bIns="0" rtlCol="0" anchor="ctr"/>
          <a:lstStyle/>
          <a:p>
            <a:pPr marL="0" indent="0" algn="ctr">
              <a:buNone/>
            </a:pPr>
            <a:r>
              <a:rPr lang="en-US" sz="1600" b="1" dirty="0">
                <a:solidFill>
                  <a:srgbClr val="C9A227"/>
                </a:solidFill>
                <a:latin typeface="Georgia" pitchFamily="34" charset="0"/>
                <a:ea typeface="Georgia" pitchFamily="34" charset="-122"/>
                <a:cs typeface="Georgia" pitchFamily="34" charset="-120"/>
              </a:rPr>
              <a:t>John</a:t>
            </a:r>
            <a:endParaRPr lang="en-US" sz="1600" dirty="0"/>
          </a:p>
        </p:txBody>
      </p:sp>
      <p:sp>
        <p:nvSpPr>
          <p:cNvPr id="10" name="Text 8"/>
          <p:cNvSpPr/>
          <p:nvPr/>
        </p:nvSpPr>
        <p:spPr>
          <a:xfrm>
            <a:off x="4937760" y="2103120"/>
            <a:ext cx="3657600" cy="2103120"/>
          </a:xfrm>
          <a:prstGeom prst="rect">
            <a:avLst/>
          </a:prstGeom>
          <a:noFill/>
          <a:ln/>
        </p:spPr>
        <p:txBody>
          <a:bodyPr wrap="square" rtlCol="0" anchor="ctr"/>
          <a:lstStyle/>
          <a:p>
            <a:pPr marL="0" indent="0">
              <a:spcAft>
                <a:spcPts val="600"/>
              </a:spcAft>
              <a:buNone/>
            </a:pPr>
            <a:r>
              <a:rPr lang="en-US" sz="1300" dirty="0">
                <a:solidFill>
                  <a:srgbClr val="FFFFFF"/>
                </a:solidFill>
                <a:latin typeface="Calibri" pitchFamily="34" charset="0"/>
                <a:ea typeface="Calibri" pitchFamily="34" charset="-122"/>
                <a:cs typeface="Calibri" pitchFamily="34" charset="-120"/>
              </a:rPr>
              <a:t>In the beginning was the Word… (1:1)</a:t>
            </a:r>
            <a:endParaRPr lang="en-US" sz="1300" dirty="0"/>
          </a:p>
          <a:p>
            <a:pPr marL="0" indent="0">
              <a:spcAft>
                <a:spcPts val="600"/>
              </a:spcAft>
              <a:buNone/>
            </a:pPr>
            <a:r>
              <a:rPr lang="en-US" sz="1300" dirty="0">
                <a:solidFill>
                  <a:srgbClr val="FFFFFF"/>
                </a:solidFill>
                <a:latin typeface="Calibri" pitchFamily="34" charset="0"/>
                <a:ea typeface="Calibri" pitchFamily="34" charset="-122"/>
                <a:cs typeface="Calibri" pitchFamily="34" charset="-120"/>
              </a:rPr>
              <a:t>The Word is the true light</a:t>
            </a:r>
            <a:endParaRPr lang="en-US" sz="1300" dirty="0"/>
          </a:p>
          <a:p>
            <a:pPr marL="0" indent="0">
              <a:spcAft>
                <a:spcPts val="600"/>
              </a:spcAft>
              <a:buNone/>
            </a:pPr>
            <a:r>
              <a:rPr lang="en-US" sz="1300" dirty="0">
                <a:solidFill>
                  <a:srgbClr val="FFFFFF"/>
                </a:solidFill>
                <a:latin typeface="Calibri" pitchFamily="34" charset="0"/>
                <a:ea typeface="Calibri" pitchFamily="34" charset="-122"/>
                <a:cs typeface="Calibri" pitchFamily="34" charset="-120"/>
              </a:rPr>
              <a:t>All things made through the Word</a:t>
            </a:r>
            <a:endParaRPr lang="en-US" sz="1300" dirty="0"/>
          </a:p>
          <a:p>
            <a:pPr marL="0" indent="0">
              <a:spcAft>
                <a:spcPts val="600"/>
              </a:spcAft>
              <a:buNone/>
            </a:pPr>
            <a:r>
              <a:rPr lang="en-US" sz="1300" dirty="0">
                <a:solidFill>
                  <a:srgbClr val="FFFFFF"/>
                </a:solidFill>
                <a:latin typeface="Calibri" pitchFamily="34" charset="0"/>
                <a:ea typeface="Calibri" pitchFamily="34" charset="-122"/>
                <a:cs typeface="Calibri" pitchFamily="34" charset="-120"/>
              </a:rPr>
              <a:t>The Spirit descends and remains</a:t>
            </a:r>
            <a:endParaRPr lang="en-US" sz="1300" dirty="0"/>
          </a:p>
          <a:p>
            <a:pPr marL="0" indent="0">
              <a:spcAft>
                <a:spcPts val="600"/>
              </a:spcAft>
              <a:buNone/>
            </a:pPr>
            <a:r>
              <a:rPr lang="en-US" sz="1300" dirty="0">
                <a:solidFill>
                  <a:srgbClr val="FFFFFF"/>
                </a:solidFill>
                <a:latin typeface="Calibri" pitchFamily="34" charset="0"/>
                <a:ea typeface="Calibri" pitchFamily="34" charset="-122"/>
                <a:cs typeface="Calibri" pitchFamily="34" charset="-120"/>
              </a:rPr>
              <a:t>Those who receive him become children of God</a:t>
            </a:r>
            <a:endParaRPr lang="en-US" sz="1300" dirty="0"/>
          </a:p>
          <a:p>
            <a:pPr marL="0" indent="0">
              <a:spcAft>
                <a:spcPts val="600"/>
              </a:spcAft>
              <a:buNone/>
            </a:pPr>
            <a:r>
              <a:rPr lang="en-US" sz="1300" dirty="0">
                <a:solidFill>
                  <a:srgbClr val="FFFFFF"/>
                </a:solidFill>
                <a:latin typeface="Calibri" pitchFamily="34" charset="0"/>
                <a:ea typeface="Calibri" pitchFamily="34" charset="-122"/>
                <a:cs typeface="Calibri" pitchFamily="34" charset="-120"/>
              </a:rPr>
              <a:t>The light shines; darkness has not overcome it</a:t>
            </a:r>
            <a:endParaRPr lang="en-US" sz="1300" dirty="0"/>
          </a:p>
        </p:txBody>
      </p:sp>
      <p:sp>
        <p:nvSpPr>
          <p:cNvPr id="11" name="Text 9"/>
          <p:cNvSpPr/>
          <p:nvPr/>
        </p:nvSpPr>
        <p:spPr>
          <a:xfrm>
            <a:off x="365760" y="4846320"/>
            <a:ext cx="6400800" cy="228600"/>
          </a:xfrm>
          <a:prstGeom prst="rect">
            <a:avLst/>
          </a:prstGeom>
          <a:noFill/>
          <a:ln/>
        </p:spPr>
        <p:txBody>
          <a:bodyPr wrap="square" lIns="0" tIns="0" rIns="0" bIns="0" rtlCol="0" anchor="ctr"/>
          <a:lstStyle/>
          <a:p>
            <a:pPr marL="0" indent="0">
              <a:buNone/>
            </a:pPr>
            <a:r>
              <a:rPr lang="en-US" sz="1000" dirty="0">
                <a:solidFill>
                  <a:srgbClr val="5A6A7A"/>
                </a:solidFill>
                <a:latin typeface="Calibri" pitchFamily="34" charset="0"/>
                <a:ea typeface="Calibri" pitchFamily="34" charset="-122"/>
                <a:cs typeface="Calibri" pitchFamily="34" charset="-120"/>
              </a:rPr>
              <a:t>Gospel of John | Introduction</a:t>
            </a:r>
            <a:endParaRPr lang="en-US" sz="1000" dirty="0"/>
          </a:p>
        </p:txBody>
      </p:sp>
      <p:sp>
        <p:nvSpPr>
          <p:cNvPr id="12" name="Text 10"/>
          <p:cNvSpPr/>
          <p:nvPr/>
        </p:nvSpPr>
        <p:spPr>
          <a:xfrm>
            <a:off x="8412480" y="4846320"/>
            <a:ext cx="457200" cy="228600"/>
          </a:xfrm>
          <a:prstGeom prst="rect">
            <a:avLst/>
          </a:prstGeom>
          <a:noFill/>
          <a:ln/>
        </p:spPr>
        <p:txBody>
          <a:bodyPr wrap="square" lIns="0" tIns="0" rIns="0" bIns="0" rtlCol="0" anchor="ctr"/>
          <a:lstStyle/>
          <a:p>
            <a:pPr marL="0" indent="0" algn="r">
              <a:buNone/>
            </a:pPr>
            <a:r>
              <a:rPr lang="en-US" sz="1000" dirty="0">
                <a:solidFill>
                  <a:srgbClr val="5A6A7A"/>
                </a:solidFill>
                <a:latin typeface="Calibri" pitchFamily="34" charset="0"/>
                <a:ea typeface="Calibri" pitchFamily="34" charset="-122"/>
                <a:cs typeface="Calibri" pitchFamily="34" charset="-120"/>
              </a:rPr>
              <a:t>4</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8F5F0"/>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1B2A4A"/>
          </a:solidFill>
          <a:ln/>
        </p:spPr>
        <p:txBody>
          <a:bodyPr/>
          <a:lstStyle/>
          <a:p>
            <a:endParaRPr lang="en-US"/>
          </a:p>
        </p:txBody>
      </p:sp>
      <p:sp>
        <p:nvSpPr>
          <p:cNvPr id="3" name="Text 1"/>
          <p:cNvSpPr/>
          <p:nvPr/>
        </p:nvSpPr>
        <p:spPr>
          <a:xfrm>
            <a:off x="365760" y="182880"/>
            <a:ext cx="8412480" cy="502920"/>
          </a:xfrm>
          <a:prstGeom prst="rect">
            <a:avLst/>
          </a:prstGeom>
          <a:noFill/>
          <a:ln/>
        </p:spPr>
        <p:txBody>
          <a:bodyPr wrap="square" lIns="0" tIns="0" rIns="0" bIns="0" rtlCol="0" anchor="ctr"/>
          <a:lstStyle/>
          <a:p>
            <a:pPr marL="0" indent="0">
              <a:buNone/>
            </a:pPr>
            <a:r>
              <a:rPr lang="en-US" sz="2200" b="1" dirty="0">
                <a:solidFill>
                  <a:srgbClr val="FFFFFF"/>
                </a:solidFill>
                <a:latin typeface="Georgia" pitchFamily="34" charset="0"/>
                <a:ea typeface="Georgia" pitchFamily="34" charset="-122"/>
                <a:cs typeface="Georgia" pitchFamily="34" charset="-120"/>
              </a:rPr>
              <a:t>The Seven Signs in John's Gospel</a:t>
            </a:r>
            <a:endParaRPr lang="en-US" sz="2200" dirty="0"/>
          </a:p>
        </p:txBody>
      </p:sp>
      <p:sp>
        <p:nvSpPr>
          <p:cNvPr id="4" name="Text 2"/>
          <p:cNvSpPr/>
          <p:nvPr/>
        </p:nvSpPr>
        <p:spPr>
          <a:xfrm>
            <a:off x="457200" y="1005840"/>
            <a:ext cx="8229600" cy="320040"/>
          </a:xfrm>
          <a:prstGeom prst="rect">
            <a:avLst/>
          </a:prstGeom>
          <a:noFill/>
          <a:ln/>
        </p:spPr>
        <p:txBody>
          <a:bodyPr wrap="square" lIns="0" tIns="0" rIns="0" bIns="0" rtlCol="0" anchor="ctr"/>
          <a:lstStyle/>
          <a:p>
            <a:pPr marL="0" indent="0">
              <a:buNone/>
            </a:pPr>
            <a:r>
              <a:rPr lang="en-US" sz="1400" dirty="0">
                <a:solidFill>
                  <a:srgbClr val="2C3E50"/>
                </a:solidFill>
                <a:latin typeface="Calibri" pitchFamily="34" charset="0"/>
                <a:ea typeface="Calibri" pitchFamily="34" charset="-122"/>
                <a:cs typeface="Calibri" pitchFamily="34" charset="-120"/>
              </a:rPr>
              <a:t>John records seven miraculous signs that reveal Jesus' glory and lead to faith (John 20:30–31).</a:t>
            </a:r>
            <a:endParaRPr lang="en-US" sz="1400" dirty="0"/>
          </a:p>
        </p:txBody>
      </p:sp>
      <p:sp>
        <p:nvSpPr>
          <p:cNvPr id="5" name="Shape 3"/>
          <p:cNvSpPr/>
          <p:nvPr/>
        </p:nvSpPr>
        <p:spPr>
          <a:xfrm>
            <a:off x="457200" y="1417320"/>
            <a:ext cx="320040" cy="320040"/>
          </a:xfrm>
          <a:prstGeom prst="ellipse">
            <a:avLst/>
          </a:prstGeom>
          <a:solidFill>
            <a:srgbClr val="C9A227"/>
          </a:solidFill>
          <a:ln/>
        </p:spPr>
        <p:txBody>
          <a:bodyPr/>
          <a:lstStyle/>
          <a:p>
            <a:endParaRPr lang="en-US"/>
          </a:p>
        </p:txBody>
      </p:sp>
      <p:sp>
        <p:nvSpPr>
          <p:cNvPr id="6" name="Text 4"/>
          <p:cNvSpPr/>
          <p:nvPr/>
        </p:nvSpPr>
        <p:spPr>
          <a:xfrm>
            <a:off x="457200" y="1417320"/>
            <a:ext cx="320040" cy="320040"/>
          </a:xfrm>
          <a:prstGeom prst="rect">
            <a:avLst/>
          </a:prstGeom>
          <a:noFill/>
          <a:ln/>
        </p:spPr>
        <p:txBody>
          <a:bodyPr wrap="square" lIns="0" tIns="0" rIns="0" bIns="0" rtlCol="0" anchor="ctr"/>
          <a:lstStyle/>
          <a:p>
            <a:pPr marL="0" indent="0" algn="ctr">
              <a:buNone/>
            </a:pPr>
            <a:r>
              <a:rPr lang="en-US" sz="1200" b="1" dirty="0">
                <a:solidFill>
                  <a:srgbClr val="1B2A4A"/>
                </a:solidFill>
                <a:latin typeface="Calibri" pitchFamily="34" charset="0"/>
                <a:ea typeface="Calibri" pitchFamily="34" charset="-122"/>
                <a:cs typeface="Calibri" pitchFamily="34" charset="-120"/>
              </a:rPr>
              <a:t>1</a:t>
            </a:r>
            <a:endParaRPr lang="en-US" sz="1200" dirty="0"/>
          </a:p>
        </p:txBody>
      </p:sp>
      <p:sp>
        <p:nvSpPr>
          <p:cNvPr id="7" name="Text 5"/>
          <p:cNvSpPr/>
          <p:nvPr/>
        </p:nvSpPr>
        <p:spPr>
          <a:xfrm>
            <a:off x="914400" y="1417320"/>
            <a:ext cx="3200400" cy="320040"/>
          </a:xfrm>
          <a:prstGeom prst="rect">
            <a:avLst/>
          </a:prstGeom>
          <a:noFill/>
          <a:ln/>
        </p:spPr>
        <p:txBody>
          <a:bodyPr wrap="square" lIns="0" tIns="0" rIns="0" bIns="0" rtlCol="0" anchor="ctr"/>
          <a:lstStyle/>
          <a:p>
            <a:pPr marL="0" indent="0">
              <a:buNone/>
            </a:pPr>
            <a:r>
              <a:rPr lang="en-US" sz="1300" b="1" dirty="0">
                <a:solidFill>
                  <a:srgbClr val="2C3E50"/>
                </a:solidFill>
                <a:latin typeface="Calibri" pitchFamily="34" charset="0"/>
                <a:ea typeface="Calibri" pitchFamily="34" charset="-122"/>
                <a:cs typeface="Calibri" pitchFamily="34" charset="-120"/>
              </a:rPr>
              <a:t>Water into Wine</a:t>
            </a:r>
            <a:endParaRPr lang="en-US" sz="1300" dirty="0"/>
          </a:p>
        </p:txBody>
      </p:sp>
      <p:sp>
        <p:nvSpPr>
          <p:cNvPr id="8" name="Text 6"/>
          <p:cNvSpPr/>
          <p:nvPr/>
        </p:nvSpPr>
        <p:spPr>
          <a:xfrm>
            <a:off x="4114800" y="1417320"/>
            <a:ext cx="2011680" cy="320040"/>
          </a:xfrm>
          <a:prstGeom prst="rect">
            <a:avLst/>
          </a:prstGeom>
          <a:noFill/>
          <a:ln/>
        </p:spPr>
        <p:txBody>
          <a:bodyPr wrap="square" lIns="0" tIns="0" rIns="0" bIns="0" rtlCol="0" anchor="ctr"/>
          <a:lstStyle/>
          <a:p>
            <a:pPr marL="0" indent="0">
              <a:buNone/>
            </a:pPr>
            <a:r>
              <a:rPr lang="en-US" sz="1200" dirty="0">
                <a:solidFill>
                  <a:srgbClr val="5A6A7A"/>
                </a:solidFill>
                <a:latin typeface="Calibri" pitchFamily="34" charset="0"/>
                <a:ea typeface="Calibri" pitchFamily="34" charset="-122"/>
                <a:cs typeface="Calibri" pitchFamily="34" charset="-120"/>
              </a:rPr>
              <a:t>John 2:1–11</a:t>
            </a:r>
            <a:endParaRPr lang="en-US" sz="1200" dirty="0"/>
          </a:p>
        </p:txBody>
      </p:sp>
      <p:sp>
        <p:nvSpPr>
          <p:cNvPr id="9" name="Text 7"/>
          <p:cNvSpPr/>
          <p:nvPr/>
        </p:nvSpPr>
        <p:spPr>
          <a:xfrm>
            <a:off x="6217920" y="1417320"/>
            <a:ext cx="2468880" cy="320040"/>
          </a:xfrm>
          <a:prstGeom prst="rect">
            <a:avLst/>
          </a:prstGeom>
          <a:noFill/>
          <a:ln/>
        </p:spPr>
        <p:txBody>
          <a:bodyPr wrap="square" lIns="0" tIns="0" rIns="0" bIns="0" rtlCol="0" anchor="ctr"/>
          <a:lstStyle/>
          <a:p>
            <a:pPr marL="0" indent="0">
              <a:buNone/>
            </a:pPr>
            <a:r>
              <a:rPr lang="en-US" sz="1200" i="1" dirty="0">
                <a:solidFill>
                  <a:srgbClr val="1B2A4A"/>
                </a:solidFill>
                <a:latin typeface="Calibri" pitchFamily="34" charset="0"/>
                <a:ea typeface="Calibri" pitchFamily="34" charset="-122"/>
                <a:cs typeface="Calibri" pitchFamily="34" charset="-120"/>
              </a:rPr>
              <a:t>New creation joy</a:t>
            </a:r>
            <a:endParaRPr lang="en-US" sz="1200" dirty="0"/>
          </a:p>
        </p:txBody>
      </p:sp>
      <p:sp>
        <p:nvSpPr>
          <p:cNvPr id="10" name="Shape 8"/>
          <p:cNvSpPr/>
          <p:nvPr/>
        </p:nvSpPr>
        <p:spPr>
          <a:xfrm>
            <a:off x="457200" y="1856232"/>
            <a:ext cx="320040" cy="320040"/>
          </a:xfrm>
          <a:prstGeom prst="ellipse">
            <a:avLst/>
          </a:prstGeom>
          <a:solidFill>
            <a:srgbClr val="C9A227"/>
          </a:solidFill>
          <a:ln/>
        </p:spPr>
        <p:txBody>
          <a:bodyPr/>
          <a:lstStyle/>
          <a:p>
            <a:endParaRPr lang="en-US"/>
          </a:p>
        </p:txBody>
      </p:sp>
      <p:sp>
        <p:nvSpPr>
          <p:cNvPr id="11" name="Text 9"/>
          <p:cNvSpPr/>
          <p:nvPr/>
        </p:nvSpPr>
        <p:spPr>
          <a:xfrm>
            <a:off x="457200" y="1856232"/>
            <a:ext cx="320040" cy="320040"/>
          </a:xfrm>
          <a:prstGeom prst="rect">
            <a:avLst/>
          </a:prstGeom>
          <a:noFill/>
          <a:ln/>
        </p:spPr>
        <p:txBody>
          <a:bodyPr wrap="square" lIns="0" tIns="0" rIns="0" bIns="0" rtlCol="0" anchor="ctr"/>
          <a:lstStyle/>
          <a:p>
            <a:pPr marL="0" indent="0" algn="ctr">
              <a:buNone/>
            </a:pPr>
            <a:r>
              <a:rPr lang="en-US" sz="1200" b="1" dirty="0">
                <a:solidFill>
                  <a:srgbClr val="1B2A4A"/>
                </a:solidFill>
                <a:latin typeface="Calibri" pitchFamily="34" charset="0"/>
                <a:ea typeface="Calibri" pitchFamily="34" charset="-122"/>
                <a:cs typeface="Calibri" pitchFamily="34" charset="-120"/>
              </a:rPr>
              <a:t>2</a:t>
            </a:r>
            <a:endParaRPr lang="en-US" sz="1200" dirty="0"/>
          </a:p>
        </p:txBody>
      </p:sp>
      <p:sp>
        <p:nvSpPr>
          <p:cNvPr id="12" name="Text 10"/>
          <p:cNvSpPr/>
          <p:nvPr/>
        </p:nvSpPr>
        <p:spPr>
          <a:xfrm>
            <a:off x="914400" y="1856232"/>
            <a:ext cx="3200400" cy="320040"/>
          </a:xfrm>
          <a:prstGeom prst="rect">
            <a:avLst/>
          </a:prstGeom>
          <a:noFill/>
          <a:ln/>
        </p:spPr>
        <p:txBody>
          <a:bodyPr wrap="square" lIns="0" tIns="0" rIns="0" bIns="0" rtlCol="0" anchor="ctr"/>
          <a:lstStyle/>
          <a:p>
            <a:pPr marL="0" indent="0">
              <a:buNone/>
            </a:pPr>
            <a:r>
              <a:rPr lang="en-US" sz="1300" b="1" dirty="0">
                <a:solidFill>
                  <a:srgbClr val="2C3E50"/>
                </a:solidFill>
                <a:latin typeface="Calibri" pitchFamily="34" charset="0"/>
                <a:ea typeface="Calibri" pitchFamily="34" charset="-122"/>
                <a:cs typeface="Calibri" pitchFamily="34" charset="-120"/>
              </a:rPr>
              <a:t>Healing Official's Son</a:t>
            </a:r>
            <a:endParaRPr lang="en-US" sz="1300" dirty="0"/>
          </a:p>
        </p:txBody>
      </p:sp>
      <p:sp>
        <p:nvSpPr>
          <p:cNvPr id="13" name="Text 11"/>
          <p:cNvSpPr/>
          <p:nvPr/>
        </p:nvSpPr>
        <p:spPr>
          <a:xfrm>
            <a:off x="4114800" y="1856232"/>
            <a:ext cx="2011680" cy="320040"/>
          </a:xfrm>
          <a:prstGeom prst="rect">
            <a:avLst/>
          </a:prstGeom>
          <a:noFill/>
          <a:ln/>
        </p:spPr>
        <p:txBody>
          <a:bodyPr wrap="square" lIns="0" tIns="0" rIns="0" bIns="0" rtlCol="0" anchor="ctr"/>
          <a:lstStyle/>
          <a:p>
            <a:pPr marL="0" indent="0">
              <a:buNone/>
            </a:pPr>
            <a:r>
              <a:rPr lang="en-US" sz="1200" dirty="0">
                <a:solidFill>
                  <a:srgbClr val="5A6A7A"/>
                </a:solidFill>
                <a:latin typeface="Calibri" pitchFamily="34" charset="0"/>
                <a:ea typeface="Calibri" pitchFamily="34" charset="-122"/>
                <a:cs typeface="Calibri" pitchFamily="34" charset="-120"/>
              </a:rPr>
              <a:t>John 4:46–54</a:t>
            </a:r>
            <a:endParaRPr lang="en-US" sz="1200" dirty="0"/>
          </a:p>
        </p:txBody>
      </p:sp>
      <p:sp>
        <p:nvSpPr>
          <p:cNvPr id="14" name="Text 12"/>
          <p:cNvSpPr/>
          <p:nvPr/>
        </p:nvSpPr>
        <p:spPr>
          <a:xfrm>
            <a:off x="6217920" y="1856232"/>
            <a:ext cx="2468880" cy="320040"/>
          </a:xfrm>
          <a:prstGeom prst="rect">
            <a:avLst/>
          </a:prstGeom>
          <a:noFill/>
          <a:ln/>
        </p:spPr>
        <p:txBody>
          <a:bodyPr wrap="square" lIns="0" tIns="0" rIns="0" bIns="0" rtlCol="0" anchor="ctr"/>
          <a:lstStyle/>
          <a:p>
            <a:pPr marL="0" indent="0">
              <a:buNone/>
            </a:pPr>
            <a:r>
              <a:rPr lang="en-US" sz="1200" i="1" dirty="0">
                <a:solidFill>
                  <a:srgbClr val="1B2A4A"/>
                </a:solidFill>
                <a:latin typeface="Calibri" pitchFamily="34" charset="0"/>
                <a:ea typeface="Calibri" pitchFamily="34" charset="-122"/>
                <a:cs typeface="Calibri" pitchFamily="34" charset="-120"/>
              </a:rPr>
              <a:t>Authority over distance &amp; death</a:t>
            </a:r>
            <a:endParaRPr lang="en-US" sz="1200" dirty="0"/>
          </a:p>
        </p:txBody>
      </p:sp>
      <p:sp>
        <p:nvSpPr>
          <p:cNvPr id="15" name="Shape 13"/>
          <p:cNvSpPr/>
          <p:nvPr/>
        </p:nvSpPr>
        <p:spPr>
          <a:xfrm>
            <a:off x="457200" y="2295144"/>
            <a:ext cx="320040" cy="320040"/>
          </a:xfrm>
          <a:prstGeom prst="ellipse">
            <a:avLst/>
          </a:prstGeom>
          <a:solidFill>
            <a:srgbClr val="C9A227"/>
          </a:solidFill>
          <a:ln/>
        </p:spPr>
        <p:txBody>
          <a:bodyPr/>
          <a:lstStyle/>
          <a:p>
            <a:endParaRPr lang="en-US"/>
          </a:p>
        </p:txBody>
      </p:sp>
      <p:sp>
        <p:nvSpPr>
          <p:cNvPr id="16" name="Text 14"/>
          <p:cNvSpPr/>
          <p:nvPr/>
        </p:nvSpPr>
        <p:spPr>
          <a:xfrm>
            <a:off x="457200" y="2295144"/>
            <a:ext cx="320040" cy="320040"/>
          </a:xfrm>
          <a:prstGeom prst="rect">
            <a:avLst/>
          </a:prstGeom>
          <a:noFill/>
          <a:ln/>
        </p:spPr>
        <p:txBody>
          <a:bodyPr wrap="square" lIns="0" tIns="0" rIns="0" bIns="0" rtlCol="0" anchor="ctr"/>
          <a:lstStyle/>
          <a:p>
            <a:pPr marL="0" indent="0" algn="ctr">
              <a:buNone/>
            </a:pPr>
            <a:r>
              <a:rPr lang="en-US" sz="1200" b="1" dirty="0">
                <a:solidFill>
                  <a:srgbClr val="1B2A4A"/>
                </a:solidFill>
                <a:latin typeface="Calibri" pitchFamily="34" charset="0"/>
                <a:ea typeface="Calibri" pitchFamily="34" charset="-122"/>
                <a:cs typeface="Calibri" pitchFamily="34" charset="-120"/>
              </a:rPr>
              <a:t>3</a:t>
            </a:r>
            <a:endParaRPr lang="en-US" sz="1200" dirty="0"/>
          </a:p>
        </p:txBody>
      </p:sp>
      <p:sp>
        <p:nvSpPr>
          <p:cNvPr id="17" name="Text 15"/>
          <p:cNvSpPr/>
          <p:nvPr/>
        </p:nvSpPr>
        <p:spPr>
          <a:xfrm>
            <a:off x="914400" y="2295144"/>
            <a:ext cx="3200400" cy="320040"/>
          </a:xfrm>
          <a:prstGeom prst="rect">
            <a:avLst/>
          </a:prstGeom>
          <a:noFill/>
          <a:ln/>
        </p:spPr>
        <p:txBody>
          <a:bodyPr wrap="square" lIns="0" tIns="0" rIns="0" bIns="0" rtlCol="0" anchor="ctr"/>
          <a:lstStyle/>
          <a:p>
            <a:pPr marL="0" indent="0">
              <a:buNone/>
            </a:pPr>
            <a:r>
              <a:rPr lang="en-US" sz="1300" b="1" dirty="0">
                <a:solidFill>
                  <a:srgbClr val="2C3E50"/>
                </a:solidFill>
                <a:latin typeface="Calibri" pitchFamily="34" charset="0"/>
                <a:ea typeface="Calibri" pitchFamily="34" charset="-122"/>
                <a:cs typeface="Calibri" pitchFamily="34" charset="-120"/>
              </a:rPr>
              <a:t>Healing at Bethesda</a:t>
            </a:r>
            <a:endParaRPr lang="en-US" sz="1300" dirty="0"/>
          </a:p>
        </p:txBody>
      </p:sp>
      <p:sp>
        <p:nvSpPr>
          <p:cNvPr id="18" name="Text 16"/>
          <p:cNvSpPr/>
          <p:nvPr/>
        </p:nvSpPr>
        <p:spPr>
          <a:xfrm>
            <a:off x="4114800" y="2295144"/>
            <a:ext cx="2011680" cy="320040"/>
          </a:xfrm>
          <a:prstGeom prst="rect">
            <a:avLst/>
          </a:prstGeom>
          <a:noFill/>
          <a:ln/>
        </p:spPr>
        <p:txBody>
          <a:bodyPr wrap="square" lIns="0" tIns="0" rIns="0" bIns="0" rtlCol="0" anchor="ctr"/>
          <a:lstStyle/>
          <a:p>
            <a:pPr marL="0" indent="0">
              <a:buNone/>
            </a:pPr>
            <a:r>
              <a:rPr lang="en-US" sz="1200" dirty="0">
                <a:solidFill>
                  <a:srgbClr val="5A6A7A"/>
                </a:solidFill>
                <a:latin typeface="Calibri" pitchFamily="34" charset="0"/>
                <a:ea typeface="Calibri" pitchFamily="34" charset="-122"/>
                <a:cs typeface="Calibri" pitchFamily="34" charset="-120"/>
              </a:rPr>
              <a:t>John 5:1–15</a:t>
            </a:r>
            <a:endParaRPr lang="en-US" sz="1200" dirty="0"/>
          </a:p>
        </p:txBody>
      </p:sp>
      <p:sp>
        <p:nvSpPr>
          <p:cNvPr id="19" name="Text 17"/>
          <p:cNvSpPr/>
          <p:nvPr/>
        </p:nvSpPr>
        <p:spPr>
          <a:xfrm>
            <a:off x="6217920" y="2295144"/>
            <a:ext cx="2468880" cy="320040"/>
          </a:xfrm>
          <a:prstGeom prst="rect">
            <a:avLst/>
          </a:prstGeom>
          <a:noFill/>
          <a:ln/>
        </p:spPr>
        <p:txBody>
          <a:bodyPr wrap="square" lIns="0" tIns="0" rIns="0" bIns="0" rtlCol="0" anchor="ctr"/>
          <a:lstStyle/>
          <a:p>
            <a:pPr marL="0" indent="0">
              <a:buNone/>
            </a:pPr>
            <a:r>
              <a:rPr lang="en-US" sz="1200" i="1" dirty="0">
                <a:solidFill>
                  <a:srgbClr val="1B2A4A"/>
                </a:solidFill>
                <a:latin typeface="Calibri" pitchFamily="34" charset="0"/>
                <a:ea typeface="Calibri" pitchFamily="34" charset="-122"/>
                <a:cs typeface="Calibri" pitchFamily="34" charset="-120"/>
              </a:rPr>
              <a:t>Authority over the Sabbath &amp; paralysis</a:t>
            </a:r>
            <a:endParaRPr lang="en-US" sz="1200" dirty="0"/>
          </a:p>
        </p:txBody>
      </p:sp>
      <p:sp>
        <p:nvSpPr>
          <p:cNvPr id="20" name="Shape 18"/>
          <p:cNvSpPr/>
          <p:nvPr/>
        </p:nvSpPr>
        <p:spPr>
          <a:xfrm>
            <a:off x="457200" y="2734056"/>
            <a:ext cx="320040" cy="320040"/>
          </a:xfrm>
          <a:prstGeom prst="ellipse">
            <a:avLst/>
          </a:prstGeom>
          <a:solidFill>
            <a:srgbClr val="C9A227"/>
          </a:solidFill>
          <a:ln/>
        </p:spPr>
        <p:txBody>
          <a:bodyPr/>
          <a:lstStyle/>
          <a:p>
            <a:endParaRPr lang="en-US"/>
          </a:p>
        </p:txBody>
      </p:sp>
      <p:sp>
        <p:nvSpPr>
          <p:cNvPr id="21" name="Text 19"/>
          <p:cNvSpPr/>
          <p:nvPr/>
        </p:nvSpPr>
        <p:spPr>
          <a:xfrm>
            <a:off x="457200" y="2734056"/>
            <a:ext cx="320040" cy="320040"/>
          </a:xfrm>
          <a:prstGeom prst="rect">
            <a:avLst/>
          </a:prstGeom>
          <a:noFill/>
          <a:ln/>
        </p:spPr>
        <p:txBody>
          <a:bodyPr wrap="square" lIns="0" tIns="0" rIns="0" bIns="0" rtlCol="0" anchor="ctr"/>
          <a:lstStyle/>
          <a:p>
            <a:pPr marL="0" indent="0" algn="ctr">
              <a:buNone/>
            </a:pPr>
            <a:r>
              <a:rPr lang="en-US" sz="1200" b="1" dirty="0">
                <a:solidFill>
                  <a:srgbClr val="1B2A4A"/>
                </a:solidFill>
                <a:latin typeface="Calibri" pitchFamily="34" charset="0"/>
                <a:ea typeface="Calibri" pitchFamily="34" charset="-122"/>
                <a:cs typeface="Calibri" pitchFamily="34" charset="-120"/>
              </a:rPr>
              <a:t>4</a:t>
            </a:r>
            <a:endParaRPr lang="en-US" sz="1200" dirty="0"/>
          </a:p>
        </p:txBody>
      </p:sp>
      <p:sp>
        <p:nvSpPr>
          <p:cNvPr id="22" name="Text 20"/>
          <p:cNvSpPr/>
          <p:nvPr/>
        </p:nvSpPr>
        <p:spPr>
          <a:xfrm>
            <a:off x="914400" y="2734056"/>
            <a:ext cx="3200400" cy="320040"/>
          </a:xfrm>
          <a:prstGeom prst="rect">
            <a:avLst/>
          </a:prstGeom>
          <a:noFill/>
          <a:ln/>
        </p:spPr>
        <p:txBody>
          <a:bodyPr wrap="square" lIns="0" tIns="0" rIns="0" bIns="0" rtlCol="0" anchor="ctr"/>
          <a:lstStyle/>
          <a:p>
            <a:pPr marL="0" indent="0">
              <a:buNone/>
            </a:pPr>
            <a:r>
              <a:rPr lang="en-US" sz="1300" b="1" dirty="0">
                <a:solidFill>
                  <a:srgbClr val="2C3E50"/>
                </a:solidFill>
                <a:latin typeface="Calibri" pitchFamily="34" charset="0"/>
                <a:ea typeface="Calibri" pitchFamily="34" charset="-122"/>
                <a:cs typeface="Calibri" pitchFamily="34" charset="-120"/>
              </a:rPr>
              <a:t>Feeding the 5,000</a:t>
            </a:r>
            <a:endParaRPr lang="en-US" sz="1300" dirty="0"/>
          </a:p>
        </p:txBody>
      </p:sp>
      <p:sp>
        <p:nvSpPr>
          <p:cNvPr id="23" name="Text 21"/>
          <p:cNvSpPr/>
          <p:nvPr/>
        </p:nvSpPr>
        <p:spPr>
          <a:xfrm>
            <a:off x="4114800" y="2734056"/>
            <a:ext cx="2011680" cy="320040"/>
          </a:xfrm>
          <a:prstGeom prst="rect">
            <a:avLst/>
          </a:prstGeom>
          <a:noFill/>
          <a:ln/>
        </p:spPr>
        <p:txBody>
          <a:bodyPr wrap="square" lIns="0" tIns="0" rIns="0" bIns="0" rtlCol="0" anchor="ctr"/>
          <a:lstStyle/>
          <a:p>
            <a:pPr marL="0" indent="0">
              <a:buNone/>
            </a:pPr>
            <a:r>
              <a:rPr lang="en-US" sz="1200" dirty="0">
                <a:solidFill>
                  <a:srgbClr val="5A6A7A"/>
                </a:solidFill>
                <a:latin typeface="Calibri" pitchFamily="34" charset="0"/>
                <a:ea typeface="Calibri" pitchFamily="34" charset="-122"/>
                <a:cs typeface="Calibri" pitchFamily="34" charset="-120"/>
              </a:rPr>
              <a:t>John 6:1–14</a:t>
            </a:r>
            <a:endParaRPr lang="en-US" sz="1200" dirty="0"/>
          </a:p>
        </p:txBody>
      </p:sp>
      <p:sp>
        <p:nvSpPr>
          <p:cNvPr id="24" name="Text 22"/>
          <p:cNvSpPr/>
          <p:nvPr/>
        </p:nvSpPr>
        <p:spPr>
          <a:xfrm>
            <a:off x="6217920" y="2734056"/>
            <a:ext cx="2468880" cy="320040"/>
          </a:xfrm>
          <a:prstGeom prst="rect">
            <a:avLst/>
          </a:prstGeom>
          <a:noFill/>
          <a:ln/>
        </p:spPr>
        <p:txBody>
          <a:bodyPr wrap="square" lIns="0" tIns="0" rIns="0" bIns="0" rtlCol="0" anchor="ctr"/>
          <a:lstStyle/>
          <a:p>
            <a:pPr marL="0" indent="0">
              <a:buNone/>
            </a:pPr>
            <a:r>
              <a:rPr lang="en-US" sz="1200" i="1" dirty="0">
                <a:solidFill>
                  <a:srgbClr val="1B2A4A"/>
                </a:solidFill>
                <a:latin typeface="Calibri" pitchFamily="34" charset="0"/>
                <a:ea typeface="Calibri" pitchFamily="34" charset="-122"/>
                <a:cs typeface="Calibri" pitchFamily="34" charset="-120"/>
              </a:rPr>
              <a:t>Bread of Life</a:t>
            </a:r>
            <a:endParaRPr lang="en-US" sz="1200" dirty="0"/>
          </a:p>
        </p:txBody>
      </p:sp>
      <p:sp>
        <p:nvSpPr>
          <p:cNvPr id="25" name="Shape 23"/>
          <p:cNvSpPr/>
          <p:nvPr/>
        </p:nvSpPr>
        <p:spPr>
          <a:xfrm>
            <a:off x="457200" y="3172968"/>
            <a:ext cx="320040" cy="320040"/>
          </a:xfrm>
          <a:prstGeom prst="ellipse">
            <a:avLst/>
          </a:prstGeom>
          <a:solidFill>
            <a:srgbClr val="C9A227"/>
          </a:solidFill>
          <a:ln/>
        </p:spPr>
        <p:txBody>
          <a:bodyPr/>
          <a:lstStyle/>
          <a:p>
            <a:endParaRPr lang="en-US"/>
          </a:p>
        </p:txBody>
      </p:sp>
      <p:sp>
        <p:nvSpPr>
          <p:cNvPr id="26" name="Text 24"/>
          <p:cNvSpPr/>
          <p:nvPr/>
        </p:nvSpPr>
        <p:spPr>
          <a:xfrm>
            <a:off x="457200" y="3172968"/>
            <a:ext cx="320040" cy="320040"/>
          </a:xfrm>
          <a:prstGeom prst="rect">
            <a:avLst/>
          </a:prstGeom>
          <a:noFill/>
          <a:ln/>
        </p:spPr>
        <p:txBody>
          <a:bodyPr wrap="square" lIns="0" tIns="0" rIns="0" bIns="0" rtlCol="0" anchor="ctr"/>
          <a:lstStyle/>
          <a:p>
            <a:pPr marL="0" indent="0" algn="ctr">
              <a:buNone/>
            </a:pPr>
            <a:r>
              <a:rPr lang="en-US" sz="1200" b="1" dirty="0">
                <a:solidFill>
                  <a:srgbClr val="1B2A4A"/>
                </a:solidFill>
                <a:latin typeface="Calibri" pitchFamily="34" charset="0"/>
                <a:ea typeface="Calibri" pitchFamily="34" charset="-122"/>
                <a:cs typeface="Calibri" pitchFamily="34" charset="-120"/>
              </a:rPr>
              <a:t>5</a:t>
            </a:r>
            <a:endParaRPr lang="en-US" sz="1200" dirty="0"/>
          </a:p>
        </p:txBody>
      </p:sp>
      <p:sp>
        <p:nvSpPr>
          <p:cNvPr id="27" name="Text 25"/>
          <p:cNvSpPr/>
          <p:nvPr/>
        </p:nvSpPr>
        <p:spPr>
          <a:xfrm>
            <a:off x="914400" y="3172968"/>
            <a:ext cx="3200400" cy="320040"/>
          </a:xfrm>
          <a:prstGeom prst="rect">
            <a:avLst/>
          </a:prstGeom>
          <a:noFill/>
          <a:ln/>
        </p:spPr>
        <p:txBody>
          <a:bodyPr wrap="square" lIns="0" tIns="0" rIns="0" bIns="0" rtlCol="0" anchor="ctr"/>
          <a:lstStyle/>
          <a:p>
            <a:pPr marL="0" indent="0">
              <a:buNone/>
            </a:pPr>
            <a:r>
              <a:rPr lang="en-US" sz="1300" b="1" dirty="0">
                <a:solidFill>
                  <a:srgbClr val="2C3E50"/>
                </a:solidFill>
                <a:latin typeface="Calibri" pitchFamily="34" charset="0"/>
                <a:ea typeface="Calibri" pitchFamily="34" charset="-122"/>
                <a:cs typeface="Calibri" pitchFamily="34" charset="-120"/>
              </a:rPr>
              <a:t>Walking on Water</a:t>
            </a:r>
            <a:endParaRPr lang="en-US" sz="1300" dirty="0"/>
          </a:p>
        </p:txBody>
      </p:sp>
      <p:sp>
        <p:nvSpPr>
          <p:cNvPr id="28" name="Text 26"/>
          <p:cNvSpPr/>
          <p:nvPr/>
        </p:nvSpPr>
        <p:spPr>
          <a:xfrm>
            <a:off x="4114800" y="3172968"/>
            <a:ext cx="2011680" cy="320040"/>
          </a:xfrm>
          <a:prstGeom prst="rect">
            <a:avLst/>
          </a:prstGeom>
          <a:noFill/>
          <a:ln/>
        </p:spPr>
        <p:txBody>
          <a:bodyPr wrap="square" lIns="0" tIns="0" rIns="0" bIns="0" rtlCol="0" anchor="ctr"/>
          <a:lstStyle/>
          <a:p>
            <a:pPr marL="0" indent="0">
              <a:buNone/>
            </a:pPr>
            <a:r>
              <a:rPr lang="en-US" sz="1200" dirty="0">
                <a:solidFill>
                  <a:srgbClr val="5A6A7A"/>
                </a:solidFill>
                <a:latin typeface="Calibri" pitchFamily="34" charset="0"/>
                <a:ea typeface="Calibri" pitchFamily="34" charset="-122"/>
                <a:cs typeface="Calibri" pitchFamily="34" charset="-120"/>
              </a:rPr>
              <a:t>John 6:16–21</a:t>
            </a:r>
            <a:endParaRPr lang="en-US" sz="1200" dirty="0"/>
          </a:p>
        </p:txBody>
      </p:sp>
      <p:sp>
        <p:nvSpPr>
          <p:cNvPr id="29" name="Text 27"/>
          <p:cNvSpPr/>
          <p:nvPr/>
        </p:nvSpPr>
        <p:spPr>
          <a:xfrm>
            <a:off x="6217920" y="3172968"/>
            <a:ext cx="2468880" cy="320040"/>
          </a:xfrm>
          <a:prstGeom prst="rect">
            <a:avLst/>
          </a:prstGeom>
          <a:noFill/>
          <a:ln/>
        </p:spPr>
        <p:txBody>
          <a:bodyPr wrap="square" lIns="0" tIns="0" rIns="0" bIns="0" rtlCol="0" anchor="ctr"/>
          <a:lstStyle/>
          <a:p>
            <a:pPr marL="0" indent="0">
              <a:buNone/>
            </a:pPr>
            <a:r>
              <a:rPr lang="en-US" sz="1200" i="1" dirty="0">
                <a:solidFill>
                  <a:srgbClr val="1B2A4A"/>
                </a:solidFill>
                <a:latin typeface="Calibri" pitchFamily="34" charset="0"/>
                <a:ea typeface="Calibri" pitchFamily="34" charset="-122"/>
                <a:cs typeface="Calibri" pitchFamily="34" charset="-120"/>
              </a:rPr>
              <a:t>Mastery over creation</a:t>
            </a:r>
            <a:endParaRPr lang="en-US" sz="1200" dirty="0"/>
          </a:p>
        </p:txBody>
      </p:sp>
      <p:sp>
        <p:nvSpPr>
          <p:cNvPr id="30" name="Shape 28"/>
          <p:cNvSpPr/>
          <p:nvPr/>
        </p:nvSpPr>
        <p:spPr>
          <a:xfrm>
            <a:off x="457200" y="3611880"/>
            <a:ext cx="320040" cy="320040"/>
          </a:xfrm>
          <a:prstGeom prst="ellipse">
            <a:avLst/>
          </a:prstGeom>
          <a:solidFill>
            <a:srgbClr val="C9A227"/>
          </a:solidFill>
          <a:ln/>
        </p:spPr>
        <p:txBody>
          <a:bodyPr/>
          <a:lstStyle/>
          <a:p>
            <a:endParaRPr lang="en-US"/>
          </a:p>
        </p:txBody>
      </p:sp>
      <p:sp>
        <p:nvSpPr>
          <p:cNvPr id="31" name="Text 29"/>
          <p:cNvSpPr/>
          <p:nvPr/>
        </p:nvSpPr>
        <p:spPr>
          <a:xfrm>
            <a:off x="457200" y="3611880"/>
            <a:ext cx="320040" cy="320040"/>
          </a:xfrm>
          <a:prstGeom prst="rect">
            <a:avLst/>
          </a:prstGeom>
          <a:noFill/>
          <a:ln/>
        </p:spPr>
        <p:txBody>
          <a:bodyPr wrap="square" lIns="0" tIns="0" rIns="0" bIns="0" rtlCol="0" anchor="ctr"/>
          <a:lstStyle/>
          <a:p>
            <a:pPr marL="0" indent="0" algn="ctr">
              <a:buNone/>
            </a:pPr>
            <a:r>
              <a:rPr lang="en-US" sz="1200" b="1" dirty="0">
                <a:solidFill>
                  <a:srgbClr val="1B2A4A"/>
                </a:solidFill>
                <a:latin typeface="Calibri" pitchFamily="34" charset="0"/>
                <a:ea typeface="Calibri" pitchFamily="34" charset="-122"/>
                <a:cs typeface="Calibri" pitchFamily="34" charset="-120"/>
              </a:rPr>
              <a:t>6</a:t>
            </a:r>
            <a:endParaRPr lang="en-US" sz="1200" dirty="0"/>
          </a:p>
        </p:txBody>
      </p:sp>
      <p:sp>
        <p:nvSpPr>
          <p:cNvPr id="32" name="Text 30"/>
          <p:cNvSpPr/>
          <p:nvPr/>
        </p:nvSpPr>
        <p:spPr>
          <a:xfrm>
            <a:off x="914400" y="3611880"/>
            <a:ext cx="3200400" cy="320040"/>
          </a:xfrm>
          <a:prstGeom prst="rect">
            <a:avLst/>
          </a:prstGeom>
          <a:noFill/>
          <a:ln/>
        </p:spPr>
        <p:txBody>
          <a:bodyPr wrap="square" lIns="0" tIns="0" rIns="0" bIns="0" rtlCol="0" anchor="ctr"/>
          <a:lstStyle/>
          <a:p>
            <a:pPr marL="0" indent="0">
              <a:buNone/>
            </a:pPr>
            <a:r>
              <a:rPr lang="en-US" sz="1300" b="1" dirty="0">
                <a:solidFill>
                  <a:srgbClr val="2C3E50"/>
                </a:solidFill>
                <a:latin typeface="Calibri" pitchFamily="34" charset="0"/>
                <a:ea typeface="Calibri" pitchFamily="34" charset="-122"/>
                <a:cs typeface="Calibri" pitchFamily="34" charset="-120"/>
              </a:rPr>
              <a:t>Healing the Blind Man</a:t>
            </a:r>
            <a:endParaRPr lang="en-US" sz="1300" dirty="0"/>
          </a:p>
        </p:txBody>
      </p:sp>
      <p:sp>
        <p:nvSpPr>
          <p:cNvPr id="33" name="Text 31"/>
          <p:cNvSpPr/>
          <p:nvPr/>
        </p:nvSpPr>
        <p:spPr>
          <a:xfrm>
            <a:off x="4114800" y="3611880"/>
            <a:ext cx="2011680" cy="320040"/>
          </a:xfrm>
          <a:prstGeom prst="rect">
            <a:avLst/>
          </a:prstGeom>
          <a:noFill/>
          <a:ln/>
        </p:spPr>
        <p:txBody>
          <a:bodyPr wrap="square" lIns="0" tIns="0" rIns="0" bIns="0" rtlCol="0" anchor="ctr"/>
          <a:lstStyle/>
          <a:p>
            <a:pPr marL="0" indent="0">
              <a:buNone/>
            </a:pPr>
            <a:r>
              <a:rPr lang="en-US" sz="1200" dirty="0">
                <a:solidFill>
                  <a:srgbClr val="5A6A7A"/>
                </a:solidFill>
                <a:latin typeface="Calibri" pitchFamily="34" charset="0"/>
                <a:ea typeface="Calibri" pitchFamily="34" charset="-122"/>
                <a:cs typeface="Calibri" pitchFamily="34" charset="-120"/>
              </a:rPr>
              <a:t>John 9:1–41</a:t>
            </a:r>
            <a:endParaRPr lang="en-US" sz="1200" dirty="0"/>
          </a:p>
        </p:txBody>
      </p:sp>
      <p:sp>
        <p:nvSpPr>
          <p:cNvPr id="34" name="Text 32"/>
          <p:cNvSpPr/>
          <p:nvPr/>
        </p:nvSpPr>
        <p:spPr>
          <a:xfrm>
            <a:off x="6217920" y="3611880"/>
            <a:ext cx="2468880" cy="320040"/>
          </a:xfrm>
          <a:prstGeom prst="rect">
            <a:avLst/>
          </a:prstGeom>
          <a:noFill/>
          <a:ln/>
        </p:spPr>
        <p:txBody>
          <a:bodyPr wrap="square" lIns="0" tIns="0" rIns="0" bIns="0" rtlCol="0" anchor="ctr"/>
          <a:lstStyle/>
          <a:p>
            <a:pPr marL="0" indent="0">
              <a:buNone/>
            </a:pPr>
            <a:r>
              <a:rPr lang="en-US" sz="1200" i="1" dirty="0">
                <a:solidFill>
                  <a:srgbClr val="1B2A4A"/>
                </a:solidFill>
                <a:latin typeface="Calibri" pitchFamily="34" charset="0"/>
                <a:ea typeface="Calibri" pitchFamily="34" charset="-122"/>
                <a:cs typeface="Calibri" pitchFamily="34" charset="-120"/>
              </a:rPr>
              <a:t>Light of the World</a:t>
            </a:r>
            <a:endParaRPr lang="en-US" sz="1200" dirty="0"/>
          </a:p>
        </p:txBody>
      </p:sp>
      <p:sp>
        <p:nvSpPr>
          <p:cNvPr id="35" name="Shape 33"/>
          <p:cNvSpPr/>
          <p:nvPr/>
        </p:nvSpPr>
        <p:spPr>
          <a:xfrm>
            <a:off x="457200" y="4050792"/>
            <a:ext cx="320040" cy="320040"/>
          </a:xfrm>
          <a:prstGeom prst="ellipse">
            <a:avLst/>
          </a:prstGeom>
          <a:solidFill>
            <a:srgbClr val="C9A227"/>
          </a:solidFill>
          <a:ln/>
        </p:spPr>
        <p:txBody>
          <a:bodyPr/>
          <a:lstStyle/>
          <a:p>
            <a:endParaRPr lang="en-US"/>
          </a:p>
        </p:txBody>
      </p:sp>
      <p:sp>
        <p:nvSpPr>
          <p:cNvPr id="36" name="Text 34"/>
          <p:cNvSpPr/>
          <p:nvPr/>
        </p:nvSpPr>
        <p:spPr>
          <a:xfrm>
            <a:off x="457200" y="4050792"/>
            <a:ext cx="320040" cy="320040"/>
          </a:xfrm>
          <a:prstGeom prst="rect">
            <a:avLst/>
          </a:prstGeom>
          <a:noFill/>
          <a:ln/>
        </p:spPr>
        <p:txBody>
          <a:bodyPr wrap="square" lIns="0" tIns="0" rIns="0" bIns="0" rtlCol="0" anchor="ctr"/>
          <a:lstStyle/>
          <a:p>
            <a:pPr marL="0" indent="0" algn="ctr">
              <a:buNone/>
            </a:pPr>
            <a:r>
              <a:rPr lang="en-US" sz="1200" b="1" dirty="0">
                <a:solidFill>
                  <a:srgbClr val="1B2A4A"/>
                </a:solidFill>
                <a:latin typeface="Calibri" pitchFamily="34" charset="0"/>
                <a:ea typeface="Calibri" pitchFamily="34" charset="-122"/>
                <a:cs typeface="Calibri" pitchFamily="34" charset="-120"/>
              </a:rPr>
              <a:t>7</a:t>
            </a:r>
            <a:endParaRPr lang="en-US" sz="1200" dirty="0"/>
          </a:p>
        </p:txBody>
      </p:sp>
      <p:sp>
        <p:nvSpPr>
          <p:cNvPr id="37" name="Text 35"/>
          <p:cNvSpPr/>
          <p:nvPr/>
        </p:nvSpPr>
        <p:spPr>
          <a:xfrm>
            <a:off x="914400" y="4050792"/>
            <a:ext cx="3200400" cy="320040"/>
          </a:xfrm>
          <a:prstGeom prst="rect">
            <a:avLst/>
          </a:prstGeom>
          <a:noFill/>
          <a:ln/>
        </p:spPr>
        <p:txBody>
          <a:bodyPr wrap="square" lIns="0" tIns="0" rIns="0" bIns="0" rtlCol="0" anchor="ctr"/>
          <a:lstStyle/>
          <a:p>
            <a:pPr marL="0" indent="0">
              <a:buNone/>
            </a:pPr>
            <a:r>
              <a:rPr lang="en-US" sz="1300" b="1" dirty="0">
                <a:solidFill>
                  <a:srgbClr val="2C3E50"/>
                </a:solidFill>
                <a:latin typeface="Calibri" pitchFamily="34" charset="0"/>
                <a:ea typeface="Calibri" pitchFamily="34" charset="-122"/>
                <a:cs typeface="Calibri" pitchFamily="34" charset="-120"/>
              </a:rPr>
              <a:t>Raising of Lazarus</a:t>
            </a:r>
            <a:endParaRPr lang="en-US" sz="1300" dirty="0"/>
          </a:p>
        </p:txBody>
      </p:sp>
      <p:sp>
        <p:nvSpPr>
          <p:cNvPr id="38" name="Text 36"/>
          <p:cNvSpPr/>
          <p:nvPr/>
        </p:nvSpPr>
        <p:spPr>
          <a:xfrm>
            <a:off x="4114800" y="4050792"/>
            <a:ext cx="2011680" cy="320040"/>
          </a:xfrm>
          <a:prstGeom prst="rect">
            <a:avLst/>
          </a:prstGeom>
          <a:noFill/>
          <a:ln/>
        </p:spPr>
        <p:txBody>
          <a:bodyPr wrap="square" lIns="0" tIns="0" rIns="0" bIns="0" rtlCol="0" anchor="ctr"/>
          <a:lstStyle/>
          <a:p>
            <a:pPr marL="0" indent="0">
              <a:buNone/>
            </a:pPr>
            <a:r>
              <a:rPr lang="en-US" sz="1200" dirty="0">
                <a:solidFill>
                  <a:srgbClr val="5A6A7A"/>
                </a:solidFill>
                <a:latin typeface="Calibri" pitchFamily="34" charset="0"/>
                <a:ea typeface="Calibri" pitchFamily="34" charset="-122"/>
                <a:cs typeface="Calibri" pitchFamily="34" charset="-120"/>
              </a:rPr>
              <a:t>John 11:1–44</a:t>
            </a:r>
            <a:endParaRPr lang="en-US" sz="1200" dirty="0"/>
          </a:p>
        </p:txBody>
      </p:sp>
      <p:sp>
        <p:nvSpPr>
          <p:cNvPr id="39" name="Text 37"/>
          <p:cNvSpPr/>
          <p:nvPr/>
        </p:nvSpPr>
        <p:spPr>
          <a:xfrm>
            <a:off x="6217920" y="4050792"/>
            <a:ext cx="2468880" cy="320040"/>
          </a:xfrm>
          <a:prstGeom prst="rect">
            <a:avLst/>
          </a:prstGeom>
          <a:noFill/>
          <a:ln/>
        </p:spPr>
        <p:txBody>
          <a:bodyPr wrap="square" lIns="0" tIns="0" rIns="0" bIns="0" rtlCol="0" anchor="ctr"/>
          <a:lstStyle/>
          <a:p>
            <a:pPr marL="0" indent="0">
              <a:buNone/>
            </a:pPr>
            <a:r>
              <a:rPr lang="en-US" sz="1200" i="1" dirty="0">
                <a:solidFill>
                  <a:srgbClr val="1B2A4A"/>
                </a:solidFill>
                <a:latin typeface="Calibri" pitchFamily="34" charset="0"/>
                <a:ea typeface="Calibri" pitchFamily="34" charset="-122"/>
                <a:cs typeface="Calibri" pitchFamily="34" charset="-120"/>
              </a:rPr>
              <a:t>Resurrection and the Life</a:t>
            </a:r>
            <a:endParaRPr lang="en-US" sz="1200" dirty="0"/>
          </a:p>
        </p:txBody>
      </p:sp>
      <p:sp>
        <p:nvSpPr>
          <p:cNvPr id="40" name="Text 38"/>
          <p:cNvSpPr/>
          <p:nvPr/>
        </p:nvSpPr>
        <p:spPr>
          <a:xfrm>
            <a:off x="365760" y="4846320"/>
            <a:ext cx="6400800" cy="228600"/>
          </a:xfrm>
          <a:prstGeom prst="rect">
            <a:avLst/>
          </a:prstGeom>
          <a:noFill/>
          <a:ln/>
        </p:spPr>
        <p:txBody>
          <a:bodyPr wrap="square" lIns="0" tIns="0" rIns="0" bIns="0" rtlCol="0" anchor="ctr"/>
          <a:lstStyle/>
          <a:p>
            <a:pPr marL="0" indent="0">
              <a:buNone/>
            </a:pPr>
            <a:r>
              <a:rPr lang="en-US" sz="1000" dirty="0">
                <a:solidFill>
                  <a:srgbClr val="5A6A7A"/>
                </a:solidFill>
                <a:latin typeface="Calibri" pitchFamily="34" charset="0"/>
                <a:ea typeface="Calibri" pitchFamily="34" charset="-122"/>
                <a:cs typeface="Calibri" pitchFamily="34" charset="-120"/>
              </a:rPr>
              <a:t>Gospel of John | Introduction</a:t>
            </a:r>
            <a:endParaRPr lang="en-US" sz="1000" dirty="0"/>
          </a:p>
        </p:txBody>
      </p:sp>
      <p:sp>
        <p:nvSpPr>
          <p:cNvPr id="41" name="Text 39"/>
          <p:cNvSpPr/>
          <p:nvPr/>
        </p:nvSpPr>
        <p:spPr>
          <a:xfrm>
            <a:off x="8412480" y="4846320"/>
            <a:ext cx="457200" cy="228600"/>
          </a:xfrm>
          <a:prstGeom prst="rect">
            <a:avLst/>
          </a:prstGeom>
          <a:noFill/>
          <a:ln/>
        </p:spPr>
        <p:txBody>
          <a:bodyPr wrap="square" lIns="0" tIns="0" rIns="0" bIns="0" rtlCol="0" anchor="ctr"/>
          <a:lstStyle/>
          <a:p>
            <a:pPr marL="0" indent="0" algn="r">
              <a:buNone/>
            </a:pPr>
            <a:r>
              <a:rPr lang="en-US" sz="1000" dirty="0">
                <a:solidFill>
                  <a:srgbClr val="5A6A7A"/>
                </a:solidFill>
                <a:latin typeface="Calibri" pitchFamily="34" charset="0"/>
                <a:ea typeface="Calibri" pitchFamily="34" charset="-122"/>
                <a:cs typeface="Calibri" pitchFamily="34" charset="-120"/>
              </a:rPr>
              <a:t>5</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8F5F0"/>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1B2A4A"/>
          </a:solidFill>
          <a:ln/>
        </p:spPr>
        <p:txBody>
          <a:bodyPr/>
          <a:lstStyle/>
          <a:p>
            <a:endParaRPr lang="en-US"/>
          </a:p>
        </p:txBody>
      </p:sp>
      <p:sp>
        <p:nvSpPr>
          <p:cNvPr id="3" name="Text 1"/>
          <p:cNvSpPr/>
          <p:nvPr/>
        </p:nvSpPr>
        <p:spPr>
          <a:xfrm>
            <a:off x="365760" y="182880"/>
            <a:ext cx="8412480" cy="502920"/>
          </a:xfrm>
          <a:prstGeom prst="rect">
            <a:avLst/>
          </a:prstGeom>
          <a:noFill/>
          <a:ln/>
        </p:spPr>
        <p:txBody>
          <a:bodyPr wrap="square" lIns="0" tIns="0" rIns="0" bIns="0" rtlCol="0" anchor="ctr"/>
          <a:lstStyle/>
          <a:p>
            <a:pPr marL="0" indent="0">
              <a:buNone/>
            </a:pPr>
            <a:r>
              <a:rPr lang="en-US" sz="2200" b="1" dirty="0">
                <a:solidFill>
                  <a:srgbClr val="FFFFFF"/>
                </a:solidFill>
                <a:latin typeface="Georgia" pitchFamily="34" charset="0"/>
                <a:ea typeface="Georgia" pitchFamily="34" charset="-122"/>
                <a:cs typeface="Georgia" pitchFamily="34" charset="-120"/>
              </a:rPr>
              <a:t>The Seven "I Am" Statements</a:t>
            </a:r>
            <a:endParaRPr lang="en-US" sz="2200" dirty="0"/>
          </a:p>
        </p:txBody>
      </p:sp>
      <p:sp>
        <p:nvSpPr>
          <p:cNvPr id="4" name="Text 2"/>
          <p:cNvSpPr/>
          <p:nvPr/>
        </p:nvSpPr>
        <p:spPr>
          <a:xfrm>
            <a:off x="457200" y="960120"/>
            <a:ext cx="8229600" cy="320040"/>
          </a:xfrm>
          <a:prstGeom prst="rect">
            <a:avLst/>
          </a:prstGeom>
          <a:noFill/>
          <a:ln/>
        </p:spPr>
        <p:txBody>
          <a:bodyPr wrap="square" lIns="0" tIns="0" rIns="0" bIns="0" rtlCol="0" anchor="ctr"/>
          <a:lstStyle/>
          <a:p>
            <a:pPr marL="0" indent="0">
              <a:buNone/>
            </a:pPr>
            <a:r>
              <a:rPr lang="en-US" sz="1400" dirty="0">
                <a:solidFill>
                  <a:srgbClr val="2C3E50"/>
                </a:solidFill>
                <a:latin typeface="Calibri" pitchFamily="34" charset="0"/>
                <a:ea typeface="Calibri" pitchFamily="34" charset="-122"/>
                <a:cs typeface="Calibri" pitchFamily="34" charset="-120"/>
              </a:rPr>
              <a:t>Jesus uses the divine name "I AM" to reveal his identity and what he offers to those who believe.</a:t>
            </a:r>
            <a:endParaRPr lang="en-US" sz="1400" dirty="0"/>
          </a:p>
        </p:txBody>
      </p:sp>
      <p:sp>
        <p:nvSpPr>
          <p:cNvPr id="5" name="Shape 3"/>
          <p:cNvSpPr/>
          <p:nvPr/>
        </p:nvSpPr>
        <p:spPr>
          <a:xfrm>
            <a:off x="457200" y="1325880"/>
            <a:ext cx="320040" cy="320040"/>
          </a:xfrm>
          <a:prstGeom prst="ellipse">
            <a:avLst/>
          </a:prstGeom>
          <a:solidFill>
            <a:srgbClr val="C9A227"/>
          </a:solidFill>
          <a:ln/>
        </p:spPr>
        <p:txBody>
          <a:bodyPr/>
          <a:lstStyle/>
          <a:p>
            <a:endParaRPr lang="en-US"/>
          </a:p>
        </p:txBody>
      </p:sp>
      <p:sp>
        <p:nvSpPr>
          <p:cNvPr id="6" name="Text 4"/>
          <p:cNvSpPr/>
          <p:nvPr/>
        </p:nvSpPr>
        <p:spPr>
          <a:xfrm>
            <a:off x="457200" y="1325880"/>
            <a:ext cx="320040" cy="320040"/>
          </a:xfrm>
          <a:prstGeom prst="rect">
            <a:avLst/>
          </a:prstGeom>
          <a:noFill/>
          <a:ln/>
        </p:spPr>
        <p:txBody>
          <a:bodyPr wrap="square" lIns="0" tIns="0" rIns="0" bIns="0" rtlCol="0" anchor="ctr"/>
          <a:lstStyle/>
          <a:p>
            <a:pPr marL="0" indent="0" algn="ctr">
              <a:buNone/>
            </a:pPr>
            <a:r>
              <a:rPr lang="en-US" sz="1200" b="1" dirty="0">
                <a:solidFill>
                  <a:srgbClr val="1B2A4A"/>
                </a:solidFill>
                <a:latin typeface="Calibri" pitchFamily="34" charset="0"/>
                <a:ea typeface="Calibri" pitchFamily="34" charset="-122"/>
                <a:cs typeface="Calibri" pitchFamily="34" charset="-120"/>
              </a:rPr>
              <a:t>1</a:t>
            </a:r>
            <a:endParaRPr lang="en-US" sz="1200" dirty="0"/>
          </a:p>
        </p:txBody>
      </p:sp>
      <p:sp>
        <p:nvSpPr>
          <p:cNvPr id="7" name="Text 5"/>
          <p:cNvSpPr/>
          <p:nvPr/>
        </p:nvSpPr>
        <p:spPr>
          <a:xfrm>
            <a:off x="914400" y="1325880"/>
            <a:ext cx="3657600" cy="320040"/>
          </a:xfrm>
          <a:prstGeom prst="rect">
            <a:avLst/>
          </a:prstGeom>
          <a:noFill/>
          <a:ln/>
        </p:spPr>
        <p:txBody>
          <a:bodyPr wrap="square" lIns="0" tIns="0" rIns="0" bIns="0" rtlCol="0" anchor="ctr"/>
          <a:lstStyle/>
          <a:p>
            <a:pPr marL="0" indent="0">
              <a:buNone/>
            </a:pPr>
            <a:r>
              <a:rPr lang="en-US" sz="1300" b="1" dirty="0">
                <a:solidFill>
                  <a:srgbClr val="2C3E50"/>
                </a:solidFill>
                <a:latin typeface="Calibri" pitchFamily="34" charset="0"/>
                <a:ea typeface="Calibri" pitchFamily="34" charset="-122"/>
                <a:cs typeface="Calibri" pitchFamily="34" charset="-120"/>
              </a:rPr>
              <a:t>I am the bread of life</a:t>
            </a:r>
            <a:endParaRPr lang="en-US" sz="1300" dirty="0"/>
          </a:p>
        </p:txBody>
      </p:sp>
      <p:sp>
        <p:nvSpPr>
          <p:cNvPr id="8" name="Text 6"/>
          <p:cNvSpPr/>
          <p:nvPr/>
        </p:nvSpPr>
        <p:spPr>
          <a:xfrm>
            <a:off x="4663440" y="1325880"/>
            <a:ext cx="1463040" cy="320040"/>
          </a:xfrm>
          <a:prstGeom prst="rect">
            <a:avLst/>
          </a:prstGeom>
          <a:noFill/>
          <a:ln/>
        </p:spPr>
        <p:txBody>
          <a:bodyPr wrap="square" lIns="0" tIns="0" rIns="0" bIns="0" rtlCol="0" anchor="ctr"/>
          <a:lstStyle/>
          <a:p>
            <a:pPr marL="0" indent="0">
              <a:buNone/>
            </a:pPr>
            <a:r>
              <a:rPr lang="en-US" sz="1200" dirty="0">
                <a:solidFill>
                  <a:srgbClr val="5A6A7A"/>
                </a:solidFill>
                <a:latin typeface="Calibri" pitchFamily="34" charset="0"/>
                <a:ea typeface="Calibri" pitchFamily="34" charset="-122"/>
                <a:cs typeface="Calibri" pitchFamily="34" charset="-120"/>
              </a:rPr>
              <a:t>John 6:35</a:t>
            </a:r>
            <a:endParaRPr lang="en-US" sz="1200" dirty="0"/>
          </a:p>
        </p:txBody>
      </p:sp>
      <p:sp>
        <p:nvSpPr>
          <p:cNvPr id="9" name="Text 7"/>
          <p:cNvSpPr/>
          <p:nvPr/>
        </p:nvSpPr>
        <p:spPr>
          <a:xfrm>
            <a:off x="6217920" y="1325880"/>
            <a:ext cx="2560320" cy="320040"/>
          </a:xfrm>
          <a:prstGeom prst="rect">
            <a:avLst/>
          </a:prstGeom>
          <a:noFill/>
          <a:ln/>
        </p:spPr>
        <p:txBody>
          <a:bodyPr wrap="square" lIns="0" tIns="0" rIns="0" bIns="0" rtlCol="0" anchor="ctr"/>
          <a:lstStyle/>
          <a:p>
            <a:pPr marL="0" indent="0">
              <a:buNone/>
            </a:pPr>
            <a:r>
              <a:rPr lang="en-US" sz="1200" i="1" dirty="0">
                <a:solidFill>
                  <a:srgbClr val="1B2A4A"/>
                </a:solidFill>
                <a:latin typeface="Calibri" pitchFamily="34" charset="0"/>
                <a:ea typeface="Calibri" pitchFamily="34" charset="-122"/>
                <a:cs typeface="Calibri" pitchFamily="34" charset="-120"/>
              </a:rPr>
              <a:t>Jesus satisfies spiritual hunger</a:t>
            </a:r>
            <a:endParaRPr lang="en-US" sz="1200" dirty="0"/>
          </a:p>
        </p:txBody>
      </p:sp>
      <p:sp>
        <p:nvSpPr>
          <p:cNvPr id="10" name="Shape 8"/>
          <p:cNvSpPr/>
          <p:nvPr/>
        </p:nvSpPr>
        <p:spPr>
          <a:xfrm>
            <a:off x="457200" y="1764792"/>
            <a:ext cx="320040" cy="320040"/>
          </a:xfrm>
          <a:prstGeom prst="ellipse">
            <a:avLst/>
          </a:prstGeom>
          <a:solidFill>
            <a:srgbClr val="C9A227"/>
          </a:solidFill>
          <a:ln/>
        </p:spPr>
        <p:txBody>
          <a:bodyPr/>
          <a:lstStyle/>
          <a:p>
            <a:endParaRPr lang="en-US"/>
          </a:p>
        </p:txBody>
      </p:sp>
      <p:sp>
        <p:nvSpPr>
          <p:cNvPr id="11" name="Text 9"/>
          <p:cNvSpPr/>
          <p:nvPr/>
        </p:nvSpPr>
        <p:spPr>
          <a:xfrm>
            <a:off x="457200" y="1764792"/>
            <a:ext cx="320040" cy="320040"/>
          </a:xfrm>
          <a:prstGeom prst="rect">
            <a:avLst/>
          </a:prstGeom>
          <a:noFill/>
          <a:ln/>
        </p:spPr>
        <p:txBody>
          <a:bodyPr wrap="square" lIns="0" tIns="0" rIns="0" bIns="0" rtlCol="0" anchor="ctr"/>
          <a:lstStyle/>
          <a:p>
            <a:pPr marL="0" indent="0" algn="ctr">
              <a:buNone/>
            </a:pPr>
            <a:r>
              <a:rPr lang="en-US" sz="1200" b="1" dirty="0">
                <a:solidFill>
                  <a:srgbClr val="1B2A4A"/>
                </a:solidFill>
                <a:latin typeface="Calibri" pitchFamily="34" charset="0"/>
                <a:ea typeface="Calibri" pitchFamily="34" charset="-122"/>
                <a:cs typeface="Calibri" pitchFamily="34" charset="-120"/>
              </a:rPr>
              <a:t>2</a:t>
            </a:r>
            <a:endParaRPr lang="en-US" sz="1200" dirty="0"/>
          </a:p>
        </p:txBody>
      </p:sp>
      <p:sp>
        <p:nvSpPr>
          <p:cNvPr id="12" name="Text 10"/>
          <p:cNvSpPr/>
          <p:nvPr/>
        </p:nvSpPr>
        <p:spPr>
          <a:xfrm>
            <a:off x="914400" y="1764792"/>
            <a:ext cx="3657600" cy="320040"/>
          </a:xfrm>
          <a:prstGeom prst="rect">
            <a:avLst/>
          </a:prstGeom>
          <a:noFill/>
          <a:ln/>
        </p:spPr>
        <p:txBody>
          <a:bodyPr wrap="square" lIns="0" tIns="0" rIns="0" bIns="0" rtlCol="0" anchor="ctr"/>
          <a:lstStyle/>
          <a:p>
            <a:pPr marL="0" indent="0">
              <a:buNone/>
            </a:pPr>
            <a:r>
              <a:rPr lang="en-US" sz="1300" b="1" dirty="0">
                <a:solidFill>
                  <a:srgbClr val="2C3E50"/>
                </a:solidFill>
                <a:latin typeface="Calibri" pitchFamily="34" charset="0"/>
                <a:ea typeface="Calibri" pitchFamily="34" charset="-122"/>
                <a:cs typeface="Calibri" pitchFamily="34" charset="-120"/>
              </a:rPr>
              <a:t>I am the light of the world</a:t>
            </a:r>
            <a:endParaRPr lang="en-US" sz="1300" dirty="0"/>
          </a:p>
        </p:txBody>
      </p:sp>
      <p:sp>
        <p:nvSpPr>
          <p:cNvPr id="13" name="Text 11"/>
          <p:cNvSpPr/>
          <p:nvPr/>
        </p:nvSpPr>
        <p:spPr>
          <a:xfrm>
            <a:off x="4663440" y="1764792"/>
            <a:ext cx="1463040" cy="320040"/>
          </a:xfrm>
          <a:prstGeom prst="rect">
            <a:avLst/>
          </a:prstGeom>
          <a:noFill/>
          <a:ln/>
        </p:spPr>
        <p:txBody>
          <a:bodyPr wrap="square" lIns="0" tIns="0" rIns="0" bIns="0" rtlCol="0" anchor="ctr"/>
          <a:lstStyle/>
          <a:p>
            <a:pPr marL="0" indent="0">
              <a:buNone/>
            </a:pPr>
            <a:r>
              <a:rPr lang="en-US" sz="1200" dirty="0">
                <a:solidFill>
                  <a:srgbClr val="5A6A7A"/>
                </a:solidFill>
                <a:latin typeface="Calibri" pitchFamily="34" charset="0"/>
                <a:ea typeface="Calibri" pitchFamily="34" charset="-122"/>
                <a:cs typeface="Calibri" pitchFamily="34" charset="-120"/>
              </a:rPr>
              <a:t>John 8:12</a:t>
            </a:r>
            <a:endParaRPr lang="en-US" sz="1200" dirty="0"/>
          </a:p>
        </p:txBody>
      </p:sp>
      <p:sp>
        <p:nvSpPr>
          <p:cNvPr id="14" name="Text 12"/>
          <p:cNvSpPr/>
          <p:nvPr/>
        </p:nvSpPr>
        <p:spPr>
          <a:xfrm>
            <a:off x="6217920" y="1764792"/>
            <a:ext cx="2560320" cy="320040"/>
          </a:xfrm>
          <a:prstGeom prst="rect">
            <a:avLst/>
          </a:prstGeom>
          <a:noFill/>
          <a:ln/>
        </p:spPr>
        <p:txBody>
          <a:bodyPr wrap="square" lIns="0" tIns="0" rIns="0" bIns="0" rtlCol="0" anchor="ctr"/>
          <a:lstStyle/>
          <a:p>
            <a:pPr marL="0" indent="0">
              <a:buNone/>
            </a:pPr>
            <a:r>
              <a:rPr lang="en-US" sz="1200" i="1" dirty="0">
                <a:solidFill>
                  <a:srgbClr val="1B2A4A"/>
                </a:solidFill>
                <a:latin typeface="Calibri" pitchFamily="34" charset="0"/>
                <a:ea typeface="Calibri" pitchFamily="34" charset="-122"/>
                <a:cs typeface="Calibri" pitchFamily="34" charset="-120"/>
              </a:rPr>
              <a:t>Jesus delivers from spiritual darkness</a:t>
            </a:r>
            <a:endParaRPr lang="en-US" sz="1200" dirty="0"/>
          </a:p>
        </p:txBody>
      </p:sp>
      <p:sp>
        <p:nvSpPr>
          <p:cNvPr id="15" name="Shape 13"/>
          <p:cNvSpPr/>
          <p:nvPr/>
        </p:nvSpPr>
        <p:spPr>
          <a:xfrm>
            <a:off x="457200" y="2203704"/>
            <a:ext cx="320040" cy="320040"/>
          </a:xfrm>
          <a:prstGeom prst="ellipse">
            <a:avLst/>
          </a:prstGeom>
          <a:solidFill>
            <a:srgbClr val="C9A227"/>
          </a:solidFill>
          <a:ln/>
        </p:spPr>
        <p:txBody>
          <a:bodyPr/>
          <a:lstStyle/>
          <a:p>
            <a:endParaRPr lang="en-US"/>
          </a:p>
        </p:txBody>
      </p:sp>
      <p:sp>
        <p:nvSpPr>
          <p:cNvPr id="16" name="Text 14"/>
          <p:cNvSpPr/>
          <p:nvPr/>
        </p:nvSpPr>
        <p:spPr>
          <a:xfrm>
            <a:off x="457200" y="2203704"/>
            <a:ext cx="320040" cy="320040"/>
          </a:xfrm>
          <a:prstGeom prst="rect">
            <a:avLst/>
          </a:prstGeom>
          <a:noFill/>
          <a:ln/>
        </p:spPr>
        <p:txBody>
          <a:bodyPr wrap="square" lIns="0" tIns="0" rIns="0" bIns="0" rtlCol="0" anchor="ctr"/>
          <a:lstStyle/>
          <a:p>
            <a:pPr marL="0" indent="0" algn="ctr">
              <a:buNone/>
            </a:pPr>
            <a:r>
              <a:rPr lang="en-US" sz="1200" b="1" dirty="0">
                <a:solidFill>
                  <a:srgbClr val="1B2A4A"/>
                </a:solidFill>
                <a:latin typeface="Calibri" pitchFamily="34" charset="0"/>
                <a:ea typeface="Calibri" pitchFamily="34" charset="-122"/>
                <a:cs typeface="Calibri" pitchFamily="34" charset="-120"/>
              </a:rPr>
              <a:t>3</a:t>
            </a:r>
            <a:endParaRPr lang="en-US" sz="1200" dirty="0"/>
          </a:p>
        </p:txBody>
      </p:sp>
      <p:sp>
        <p:nvSpPr>
          <p:cNvPr id="17" name="Text 15"/>
          <p:cNvSpPr/>
          <p:nvPr/>
        </p:nvSpPr>
        <p:spPr>
          <a:xfrm>
            <a:off x="914400" y="2203704"/>
            <a:ext cx="3657600" cy="320040"/>
          </a:xfrm>
          <a:prstGeom prst="rect">
            <a:avLst/>
          </a:prstGeom>
          <a:noFill/>
          <a:ln/>
        </p:spPr>
        <p:txBody>
          <a:bodyPr wrap="square" lIns="0" tIns="0" rIns="0" bIns="0" rtlCol="0" anchor="ctr"/>
          <a:lstStyle/>
          <a:p>
            <a:pPr marL="0" indent="0">
              <a:buNone/>
            </a:pPr>
            <a:r>
              <a:rPr lang="en-US" sz="1300" b="1" dirty="0">
                <a:solidFill>
                  <a:srgbClr val="2C3E50"/>
                </a:solidFill>
                <a:latin typeface="Calibri" pitchFamily="34" charset="0"/>
                <a:ea typeface="Calibri" pitchFamily="34" charset="-122"/>
                <a:cs typeface="Calibri" pitchFamily="34" charset="-120"/>
              </a:rPr>
              <a:t>I am the door of the sheep</a:t>
            </a:r>
            <a:endParaRPr lang="en-US" sz="1300" dirty="0"/>
          </a:p>
        </p:txBody>
      </p:sp>
      <p:sp>
        <p:nvSpPr>
          <p:cNvPr id="18" name="Text 16"/>
          <p:cNvSpPr/>
          <p:nvPr/>
        </p:nvSpPr>
        <p:spPr>
          <a:xfrm>
            <a:off x="4663440" y="2203704"/>
            <a:ext cx="1463040" cy="320040"/>
          </a:xfrm>
          <a:prstGeom prst="rect">
            <a:avLst/>
          </a:prstGeom>
          <a:noFill/>
          <a:ln/>
        </p:spPr>
        <p:txBody>
          <a:bodyPr wrap="square" lIns="0" tIns="0" rIns="0" bIns="0" rtlCol="0" anchor="ctr"/>
          <a:lstStyle/>
          <a:p>
            <a:pPr marL="0" indent="0">
              <a:buNone/>
            </a:pPr>
            <a:r>
              <a:rPr lang="en-US" sz="1200" dirty="0">
                <a:solidFill>
                  <a:srgbClr val="5A6A7A"/>
                </a:solidFill>
                <a:latin typeface="Calibri" pitchFamily="34" charset="0"/>
                <a:ea typeface="Calibri" pitchFamily="34" charset="-122"/>
                <a:cs typeface="Calibri" pitchFamily="34" charset="-120"/>
              </a:rPr>
              <a:t>John 10:7, 9</a:t>
            </a:r>
            <a:endParaRPr lang="en-US" sz="1200" dirty="0"/>
          </a:p>
        </p:txBody>
      </p:sp>
      <p:sp>
        <p:nvSpPr>
          <p:cNvPr id="19" name="Text 17"/>
          <p:cNvSpPr/>
          <p:nvPr/>
        </p:nvSpPr>
        <p:spPr>
          <a:xfrm>
            <a:off x="6217920" y="2203704"/>
            <a:ext cx="2560320" cy="320040"/>
          </a:xfrm>
          <a:prstGeom prst="rect">
            <a:avLst/>
          </a:prstGeom>
          <a:noFill/>
          <a:ln/>
        </p:spPr>
        <p:txBody>
          <a:bodyPr wrap="square" lIns="0" tIns="0" rIns="0" bIns="0" rtlCol="0" anchor="ctr"/>
          <a:lstStyle/>
          <a:p>
            <a:pPr marL="0" indent="0">
              <a:buNone/>
            </a:pPr>
            <a:r>
              <a:rPr lang="en-US" sz="1200" i="1" dirty="0">
                <a:solidFill>
                  <a:srgbClr val="1B2A4A"/>
                </a:solidFill>
                <a:latin typeface="Calibri" pitchFamily="34" charset="0"/>
                <a:ea typeface="Calibri" pitchFamily="34" charset="-122"/>
                <a:cs typeface="Calibri" pitchFamily="34" charset="-120"/>
              </a:rPr>
              <a:t>Jesus is the only way into God's kingdom</a:t>
            </a:r>
            <a:endParaRPr lang="en-US" sz="1200" dirty="0"/>
          </a:p>
        </p:txBody>
      </p:sp>
      <p:sp>
        <p:nvSpPr>
          <p:cNvPr id="20" name="Shape 18"/>
          <p:cNvSpPr/>
          <p:nvPr/>
        </p:nvSpPr>
        <p:spPr>
          <a:xfrm>
            <a:off x="457200" y="2642616"/>
            <a:ext cx="320040" cy="320040"/>
          </a:xfrm>
          <a:prstGeom prst="ellipse">
            <a:avLst/>
          </a:prstGeom>
          <a:solidFill>
            <a:srgbClr val="C9A227"/>
          </a:solidFill>
          <a:ln/>
        </p:spPr>
        <p:txBody>
          <a:bodyPr/>
          <a:lstStyle/>
          <a:p>
            <a:endParaRPr lang="en-US"/>
          </a:p>
        </p:txBody>
      </p:sp>
      <p:sp>
        <p:nvSpPr>
          <p:cNvPr id="21" name="Text 19"/>
          <p:cNvSpPr/>
          <p:nvPr/>
        </p:nvSpPr>
        <p:spPr>
          <a:xfrm>
            <a:off x="457200" y="2642616"/>
            <a:ext cx="320040" cy="320040"/>
          </a:xfrm>
          <a:prstGeom prst="rect">
            <a:avLst/>
          </a:prstGeom>
          <a:noFill/>
          <a:ln/>
        </p:spPr>
        <p:txBody>
          <a:bodyPr wrap="square" lIns="0" tIns="0" rIns="0" bIns="0" rtlCol="0" anchor="ctr"/>
          <a:lstStyle/>
          <a:p>
            <a:pPr marL="0" indent="0" algn="ctr">
              <a:buNone/>
            </a:pPr>
            <a:r>
              <a:rPr lang="en-US" sz="1200" b="1" dirty="0">
                <a:solidFill>
                  <a:srgbClr val="1B2A4A"/>
                </a:solidFill>
                <a:latin typeface="Calibri" pitchFamily="34" charset="0"/>
                <a:ea typeface="Calibri" pitchFamily="34" charset="-122"/>
                <a:cs typeface="Calibri" pitchFamily="34" charset="-120"/>
              </a:rPr>
              <a:t>4</a:t>
            </a:r>
            <a:endParaRPr lang="en-US" sz="1200" dirty="0"/>
          </a:p>
        </p:txBody>
      </p:sp>
      <p:sp>
        <p:nvSpPr>
          <p:cNvPr id="22" name="Text 20"/>
          <p:cNvSpPr/>
          <p:nvPr/>
        </p:nvSpPr>
        <p:spPr>
          <a:xfrm>
            <a:off x="914400" y="2642616"/>
            <a:ext cx="3657600" cy="320040"/>
          </a:xfrm>
          <a:prstGeom prst="rect">
            <a:avLst/>
          </a:prstGeom>
          <a:noFill/>
          <a:ln/>
        </p:spPr>
        <p:txBody>
          <a:bodyPr wrap="square" lIns="0" tIns="0" rIns="0" bIns="0" rtlCol="0" anchor="ctr"/>
          <a:lstStyle/>
          <a:p>
            <a:pPr marL="0" indent="0">
              <a:buNone/>
            </a:pPr>
            <a:r>
              <a:rPr lang="en-US" sz="1300" b="1" dirty="0">
                <a:solidFill>
                  <a:srgbClr val="2C3E50"/>
                </a:solidFill>
                <a:latin typeface="Calibri" pitchFamily="34" charset="0"/>
                <a:ea typeface="Calibri" pitchFamily="34" charset="-122"/>
                <a:cs typeface="Calibri" pitchFamily="34" charset="-120"/>
              </a:rPr>
              <a:t>I am the good shepherd</a:t>
            </a:r>
            <a:endParaRPr lang="en-US" sz="1300" dirty="0"/>
          </a:p>
        </p:txBody>
      </p:sp>
      <p:sp>
        <p:nvSpPr>
          <p:cNvPr id="23" name="Text 21"/>
          <p:cNvSpPr/>
          <p:nvPr/>
        </p:nvSpPr>
        <p:spPr>
          <a:xfrm>
            <a:off x="4663440" y="2642616"/>
            <a:ext cx="1463040" cy="320040"/>
          </a:xfrm>
          <a:prstGeom prst="rect">
            <a:avLst/>
          </a:prstGeom>
          <a:noFill/>
          <a:ln/>
        </p:spPr>
        <p:txBody>
          <a:bodyPr wrap="square" lIns="0" tIns="0" rIns="0" bIns="0" rtlCol="0" anchor="ctr"/>
          <a:lstStyle/>
          <a:p>
            <a:pPr marL="0" indent="0">
              <a:buNone/>
            </a:pPr>
            <a:r>
              <a:rPr lang="en-US" sz="1200" dirty="0">
                <a:solidFill>
                  <a:srgbClr val="5A6A7A"/>
                </a:solidFill>
                <a:latin typeface="Calibri" pitchFamily="34" charset="0"/>
                <a:ea typeface="Calibri" pitchFamily="34" charset="-122"/>
                <a:cs typeface="Calibri" pitchFamily="34" charset="-120"/>
              </a:rPr>
              <a:t>John 10:11</a:t>
            </a:r>
            <a:endParaRPr lang="en-US" sz="1200" dirty="0"/>
          </a:p>
        </p:txBody>
      </p:sp>
      <p:sp>
        <p:nvSpPr>
          <p:cNvPr id="24" name="Text 22"/>
          <p:cNvSpPr/>
          <p:nvPr/>
        </p:nvSpPr>
        <p:spPr>
          <a:xfrm>
            <a:off x="6217920" y="2642616"/>
            <a:ext cx="2560320" cy="320040"/>
          </a:xfrm>
          <a:prstGeom prst="rect">
            <a:avLst/>
          </a:prstGeom>
          <a:noFill/>
          <a:ln/>
        </p:spPr>
        <p:txBody>
          <a:bodyPr wrap="square" lIns="0" tIns="0" rIns="0" bIns="0" rtlCol="0" anchor="ctr"/>
          <a:lstStyle/>
          <a:p>
            <a:pPr marL="0" indent="0">
              <a:buNone/>
            </a:pPr>
            <a:r>
              <a:rPr lang="en-US" sz="1200" i="1" dirty="0">
                <a:solidFill>
                  <a:srgbClr val="1B2A4A"/>
                </a:solidFill>
                <a:latin typeface="Calibri" pitchFamily="34" charset="0"/>
                <a:ea typeface="Calibri" pitchFamily="34" charset="-122"/>
                <a:cs typeface="Calibri" pitchFamily="34" charset="-120"/>
              </a:rPr>
              <a:t>Jesus knows, leads, and lays down his life for his sheep</a:t>
            </a:r>
            <a:endParaRPr lang="en-US" sz="1200" dirty="0"/>
          </a:p>
        </p:txBody>
      </p:sp>
      <p:sp>
        <p:nvSpPr>
          <p:cNvPr id="25" name="Shape 23"/>
          <p:cNvSpPr/>
          <p:nvPr/>
        </p:nvSpPr>
        <p:spPr>
          <a:xfrm>
            <a:off x="457200" y="3081528"/>
            <a:ext cx="320040" cy="320040"/>
          </a:xfrm>
          <a:prstGeom prst="ellipse">
            <a:avLst/>
          </a:prstGeom>
          <a:solidFill>
            <a:srgbClr val="C9A227"/>
          </a:solidFill>
          <a:ln/>
        </p:spPr>
        <p:txBody>
          <a:bodyPr/>
          <a:lstStyle/>
          <a:p>
            <a:endParaRPr lang="en-US"/>
          </a:p>
        </p:txBody>
      </p:sp>
      <p:sp>
        <p:nvSpPr>
          <p:cNvPr id="26" name="Text 24"/>
          <p:cNvSpPr/>
          <p:nvPr/>
        </p:nvSpPr>
        <p:spPr>
          <a:xfrm>
            <a:off x="457200" y="3081528"/>
            <a:ext cx="320040" cy="320040"/>
          </a:xfrm>
          <a:prstGeom prst="rect">
            <a:avLst/>
          </a:prstGeom>
          <a:noFill/>
          <a:ln/>
        </p:spPr>
        <p:txBody>
          <a:bodyPr wrap="square" lIns="0" tIns="0" rIns="0" bIns="0" rtlCol="0" anchor="ctr"/>
          <a:lstStyle/>
          <a:p>
            <a:pPr marL="0" indent="0" algn="ctr">
              <a:buNone/>
            </a:pPr>
            <a:r>
              <a:rPr lang="en-US" sz="1200" b="1" dirty="0">
                <a:solidFill>
                  <a:srgbClr val="1B2A4A"/>
                </a:solidFill>
                <a:latin typeface="Calibri" pitchFamily="34" charset="0"/>
                <a:ea typeface="Calibri" pitchFamily="34" charset="-122"/>
                <a:cs typeface="Calibri" pitchFamily="34" charset="-120"/>
              </a:rPr>
              <a:t>5</a:t>
            </a:r>
            <a:endParaRPr lang="en-US" sz="1200" dirty="0"/>
          </a:p>
        </p:txBody>
      </p:sp>
      <p:sp>
        <p:nvSpPr>
          <p:cNvPr id="27" name="Text 25"/>
          <p:cNvSpPr/>
          <p:nvPr/>
        </p:nvSpPr>
        <p:spPr>
          <a:xfrm>
            <a:off x="914400" y="3081528"/>
            <a:ext cx="3657600" cy="320040"/>
          </a:xfrm>
          <a:prstGeom prst="rect">
            <a:avLst/>
          </a:prstGeom>
          <a:noFill/>
          <a:ln/>
        </p:spPr>
        <p:txBody>
          <a:bodyPr wrap="square" lIns="0" tIns="0" rIns="0" bIns="0" rtlCol="0" anchor="ctr"/>
          <a:lstStyle/>
          <a:p>
            <a:pPr marL="0" indent="0">
              <a:buNone/>
            </a:pPr>
            <a:r>
              <a:rPr lang="en-US" sz="1300" b="1" dirty="0">
                <a:solidFill>
                  <a:srgbClr val="2C3E50"/>
                </a:solidFill>
                <a:latin typeface="Calibri" pitchFamily="34" charset="0"/>
                <a:ea typeface="Calibri" pitchFamily="34" charset="-122"/>
                <a:cs typeface="Calibri" pitchFamily="34" charset="-120"/>
              </a:rPr>
              <a:t>I am the resurrection and the life</a:t>
            </a:r>
            <a:endParaRPr lang="en-US" sz="1300" dirty="0"/>
          </a:p>
        </p:txBody>
      </p:sp>
      <p:sp>
        <p:nvSpPr>
          <p:cNvPr id="28" name="Text 26"/>
          <p:cNvSpPr/>
          <p:nvPr/>
        </p:nvSpPr>
        <p:spPr>
          <a:xfrm>
            <a:off x="4663440" y="3081528"/>
            <a:ext cx="1463040" cy="320040"/>
          </a:xfrm>
          <a:prstGeom prst="rect">
            <a:avLst/>
          </a:prstGeom>
          <a:noFill/>
          <a:ln/>
        </p:spPr>
        <p:txBody>
          <a:bodyPr wrap="square" lIns="0" tIns="0" rIns="0" bIns="0" rtlCol="0" anchor="ctr"/>
          <a:lstStyle/>
          <a:p>
            <a:pPr marL="0" indent="0">
              <a:buNone/>
            </a:pPr>
            <a:r>
              <a:rPr lang="en-US" sz="1200" dirty="0">
                <a:solidFill>
                  <a:srgbClr val="5A6A7A"/>
                </a:solidFill>
                <a:latin typeface="Calibri" pitchFamily="34" charset="0"/>
                <a:ea typeface="Calibri" pitchFamily="34" charset="-122"/>
                <a:cs typeface="Calibri" pitchFamily="34" charset="-120"/>
              </a:rPr>
              <a:t>John 11:25</a:t>
            </a:r>
            <a:endParaRPr lang="en-US" sz="1200" dirty="0"/>
          </a:p>
        </p:txBody>
      </p:sp>
      <p:sp>
        <p:nvSpPr>
          <p:cNvPr id="29" name="Text 27"/>
          <p:cNvSpPr/>
          <p:nvPr/>
        </p:nvSpPr>
        <p:spPr>
          <a:xfrm>
            <a:off x="6217920" y="3081528"/>
            <a:ext cx="2560320" cy="320040"/>
          </a:xfrm>
          <a:prstGeom prst="rect">
            <a:avLst/>
          </a:prstGeom>
          <a:noFill/>
          <a:ln/>
        </p:spPr>
        <p:txBody>
          <a:bodyPr wrap="square" lIns="0" tIns="0" rIns="0" bIns="0" rtlCol="0" anchor="ctr"/>
          <a:lstStyle/>
          <a:p>
            <a:pPr marL="0" indent="0">
              <a:buNone/>
            </a:pPr>
            <a:r>
              <a:rPr lang="en-US" sz="1200" i="1" dirty="0">
                <a:solidFill>
                  <a:srgbClr val="1B2A4A"/>
                </a:solidFill>
                <a:latin typeface="Calibri" pitchFamily="34" charset="0"/>
                <a:ea typeface="Calibri" pitchFamily="34" charset="-122"/>
                <a:cs typeface="Calibri" pitchFamily="34" charset="-120"/>
              </a:rPr>
              <a:t>Jesus has power over death and grants eternal life</a:t>
            </a:r>
            <a:endParaRPr lang="en-US" sz="1200" dirty="0"/>
          </a:p>
        </p:txBody>
      </p:sp>
      <p:sp>
        <p:nvSpPr>
          <p:cNvPr id="30" name="Shape 28"/>
          <p:cNvSpPr/>
          <p:nvPr/>
        </p:nvSpPr>
        <p:spPr>
          <a:xfrm>
            <a:off x="457200" y="3520440"/>
            <a:ext cx="320040" cy="320040"/>
          </a:xfrm>
          <a:prstGeom prst="ellipse">
            <a:avLst/>
          </a:prstGeom>
          <a:solidFill>
            <a:srgbClr val="C9A227"/>
          </a:solidFill>
          <a:ln/>
        </p:spPr>
        <p:txBody>
          <a:bodyPr/>
          <a:lstStyle/>
          <a:p>
            <a:endParaRPr lang="en-US"/>
          </a:p>
        </p:txBody>
      </p:sp>
      <p:sp>
        <p:nvSpPr>
          <p:cNvPr id="31" name="Text 29"/>
          <p:cNvSpPr/>
          <p:nvPr/>
        </p:nvSpPr>
        <p:spPr>
          <a:xfrm>
            <a:off x="457200" y="3520440"/>
            <a:ext cx="320040" cy="320040"/>
          </a:xfrm>
          <a:prstGeom prst="rect">
            <a:avLst/>
          </a:prstGeom>
          <a:noFill/>
          <a:ln/>
        </p:spPr>
        <p:txBody>
          <a:bodyPr wrap="square" lIns="0" tIns="0" rIns="0" bIns="0" rtlCol="0" anchor="ctr"/>
          <a:lstStyle/>
          <a:p>
            <a:pPr marL="0" indent="0" algn="ctr">
              <a:buNone/>
            </a:pPr>
            <a:r>
              <a:rPr lang="en-US" sz="1200" b="1" dirty="0">
                <a:solidFill>
                  <a:srgbClr val="1B2A4A"/>
                </a:solidFill>
                <a:latin typeface="Calibri" pitchFamily="34" charset="0"/>
                <a:ea typeface="Calibri" pitchFamily="34" charset="-122"/>
                <a:cs typeface="Calibri" pitchFamily="34" charset="-120"/>
              </a:rPr>
              <a:t>6</a:t>
            </a:r>
            <a:endParaRPr lang="en-US" sz="1200" dirty="0"/>
          </a:p>
        </p:txBody>
      </p:sp>
      <p:sp>
        <p:nvSpPr>
          <p:cNvPr id="32" name="Text 30"/>
          <p:cNvSpPr/>
          <p:nvPr/>
        </p:nvSpPr>
        <p:spPr>
          <a:xfrm>
            <a:off x="914400" y="3520440"/>
            <a:ext cx="3657600" cy="320040"/>
          </a:xfrm>
          <a:prstGeom prst="rect">
            <a:avLst/>
          </a:prstGeom>
          <a:noFill/>
          <a:ln/>
        </p:spPr>
        <p:txBody>
          <a:bodyPr wrap="square" lIns="0" tIns="0" rIns="0" bIns="0" rtlCol="0" anchor="ctr"/>
          <a:lstStyle/>
          <a:p>
            <a:pPr marL="0" indent="0">
              <a:buNone/>
            </a:pPr>
            <a:r>
              <a:rPr lang="en-US" sz="1300" b="1" dirty="0">
                <a:solidFill>
                  <a:srgbClr val="2C3E50"/>
                </a:solidFill>
                <a:latin typeface="Calibri" pitchFamily="34" charset="0"/>
                <a:ea typeface="Calibri" pitchFamily="34" charset="-122"/>
                <a:cs typeface="Calibri" pitchFamily="34" charset="-120"/>
              </a:rPr>
              <a:t>I am the way, the truth, and the life</a:t>
            </a:r>
            <a:endParaRPr lang="en-US" sz="1300" dirty="0"/>
          </a:p>
        </p:txBody>
      </p:sp>
      <p:sp>
        <p:nvSpPr>
          <p:cNvPr id="33" name="Text 31"/>
          <p:cNvSpPr/>
          <p:nvPr/>
        </p:nvSpPr>
        <p:spPr>
          <a:xfrm>
            <a:off x="4663440" y="3520440"/>
            <a:ext cx="1463040" cy="320040"/>
          </a:xfrm>
          <a:prstGeom prst="rect">
            <a:avLst/>
          </a:prstGeom>
          <a:noFill/>
          <a:ln/>
        </p:spPr>
        <p:txBody>
          <a:bodyPr wrap="square" lIns="0" tIns="0" rIns="0" bIns="0" rtlCol="0" anchor="ctr"/>
          <a:lstStyle/>
          <a:p>
            <a:pPr marL="0" indent="0">
              <a:buNone/>
            </a:pPr>
            <a:r>
              <a:rPr lang="en-US" sz="1200" dirty="0">
                <a:solidFill>
                  <a:srgbClr val="5A6A7A"/>
                </a:solidFill>
                <a:latin typeface="Calibri" pitchFamily="34" charset="0"/>
                <a:ea typeface="Calibri" pitchFamily="34" charset="-122"/>
                <a:cs typeface="Calibri" pitchFamily="34" charset="-120"/>
              </a:rPr>
              <a:t>John 14:6</a:t>
            </a:r>
            <a:endParaRPr lang="en-US" sz="1200" dirty="0"/>
          </a:p>
        </p:txBody>
      </p:sp>
      <p:sp>
        <p:nvSpPr>
          <p:cNvPr id="34" name="Text 32"/>
          <p:cNvSpPr/>
          <p:nvPr/>
        </p:nvSpPr>
        <p:spPr>
          <a:xfrm>
            <a:off x="6217920" y="3520440"/>
            <a:ext cx="2560320" cy="320040"/>
          </a:xfrm>
          <a:prstGeom prst="rect">
            <a:avLst/>
          </a:prstGeom>
          <a:noFill/>
          <a:ln/>
        </p:spPr>
        <p:txBody>
          <a:bodyPr wrap="square" lIns="0" tIns="0" rIns="0" bIns="0" rtlCol="0" anchor="ctr"/>
          <a:lstStyle/>
          <a:p>
            <a:pPr marL="0" indent="0">
              <a:buNone/>
            </a:pPr>
            <a:r>
              <a:rPr lang="en-US" sz="1200" i="1" dirty="0">
                <a:solidFill>
                  <a:srgbClr val="1B2A4A"/>
                </a:solidFill>
                <a:latin typeface="Calibri" pitchFamily="34" charset="0"/>
                <a:ea typeface="Calibri" pitchFamily="34" charset="-122"/>
                <a:cs typeface="Calibri" pitchFamily="34" charset="-120"/>
              </a:rPr>
              <a:t>Jesus is the exclusive path to the Father</a:t>
            </a:r>
            <a:endParaRPr lang="en-US" sz="1200" dirty="0"/>
          </a:p>
        </p:txBody>
      </p:sp>
      <p:sp>
        <p:nvSpPr>
          <p:cNvPr id="35" name="Shape 33"/>
          <p:cNvSpPr/>
          <p:nvPr/>
        </p:nvSpPr>
        <p:spPr>
          <a:xfrm>
            <a:off x="457200" y="3959352"/>
            <a:ext cx="320040" cy="320040"/>
          </a:xfrm>
          <a:prstGeom prst="ellipse">
            <a:avLst/>
          </a:prstGeom>
          <a:solidFill>
            <a:srgbClr val="C9A227"/>
          </a:solidFill>
          <a:ln/>
        </p:spPr>
        <p:txBody>
          <a:bodyPr/>
          <a:lstStyle/>
          <a:p>
            <a:endParaRPr lang="en-US"/>
          </a:p>
        </p:txBody>
      </p:sp>
      <p:sp>
        <p:nvSpPr>
          <p:cNvPr id="36" name="Text 34"/>
          <p:cNvSpPr/>
          <p:nvPr/>
        </p:nvSpPr>
        <p:spPr>
          <a:xfrm>
            <a:off x="457200" y="3959352"/>
            <a:ext cx="320040" cy="320040"/>
          </a:xfrm>
          <a:prstGeom prst="rect">
            <a:avLst/>
          </a:prstGeom>
          <a:noFill/>
          <a:ln/>
        </p:spPr>
        <p:txBody>
          <a:bodyPr wrap="square" lIns="0" tIns="0" rIns="0" bIns="0" rtlCol="0" anchor="ctr"/>
          <a:lstStyle/>
          <a:p>
            <a:pPr marL="0" indent="0" algn="ctr">
              <a:buNone/>
            </a:pPr>
            <a:r>
              <a:rPr lang="en-US" sz="1200" b="1" dirty="0">
                <a:solidFill>
                  <a:srgbClr val="1B2A4A"/>
                </a:solidFill>
                <a:latin typeface="Calibri" pitchFamily="34" charset="0"/>
                <a:ea typeface="Calibri" pitchFamily="34" charset="-122"/>
                <a:cs typeface="Calibri" pitchFamily="34" charset="-120"/>
              </a:rPr>
              <a:t>7</a:t>
            </a:r>
            <a:endParaRPr lang="en-US" sz="1200" dirty="0"/>
          </a:p>
        </p:txBody>
      </p:sp>
      <p:sp>
        <p:nvSpPr>
          <p:cNvPr id="37" name="Text 35"/>
          <p:cNvSpPr/>
          <p:nvPr/>
        </p:nvSpPr>
        <p:spPr>
          <a:xfrm>
            <a:off x="914400" y="3959352"/>
            <a:ext cx="3657600" cy="320040"/>
          </a:xfrm>
          <a:prstGeom prst="rect">
            <a:avLst/>
          </a:prstGeom>
          <a:noFill/>
          <a:ln/>
        </p:spPr>
        <p:txBody>
          <a:bodyPr wrap="square" lIns="0" tIns="0" rIns="0" bIns="0" rtlCol="0" anchor="ctr"/>
          <a:lstStyle/>
          <a:p>
            <a:pPr marL="0" indent="0">
              <a:buNone/>
            </a:pPr>
            <a:r>
              <a:rPr lang="en-US" sz="1300" b="1" dirty="0">
                <a:solidFill>
                  <a:srgbClr val="2C3E50"/>
                </a:solidFill>
                <a:latin typeface="Calibri" pitchFamily="34" charset="0"/>
                <a:ea typeface="Calibri" pitchFamily="34" charset="-122"/>
                <a:cs typeface="Calibri" pitchFamily="34" charset="-120"/>
              </a:rPr>
              <a:t>I am the true vine</a:t>
            </a:r>
            <a:endParaRPr lang="en-US" sz="1300" dirty="0"/>
          </a:p>
        </p:txBody>
      </p:sp>
      <p:sp>
        <p:nvSpPr>
          <p:cNvPr id="38" name="Text 36"/>
          <p:cNvSpPr/>
          <p:nvPr/>
        </p:nvSpPr>
        <p:spPr>
          <a:xfrm>
            <a:off x="4663440" y="3959352"/>
            <a:ext cx="1463040" cy="320040"/>
          </a:xfrm>
          <a:prstGeom prst="rect">
            <a:avLst/>
          </a:prstGeom>
          <a:noFill/>
          <a:ln/>
        </p:spPr>
        <p:txBody>
          <a:bodyPr wrap="square" lIns="0" tIns="0" rIns="0" bIns="0" rtlCol="0" anchor="ctr"/>
          <a:lstStyle/>
          <a:p>
            <a:pPr marL="0" indent="0">
              <a:buNone/>
            </a:pPr>
            <a:r>
              <a:rPr lang="en-US" sz="1200" dirty="0">
                <a:solidFill>
                  <a:srgbClr val="5A6A7A"/>
                </a:solidFill>
                <a:latin typeface="Calibri" pitchFamily="34" charset="0"/>
                <a:ea typeface="Calibri" pitchFamily="34" charset="-122"/>
                <a:cs typeface="Calibri" pitchFamily="34" charset="-120"/>
              </a:rPr>
              <a:t>John 15:1</a:t>
            </a:r>
            <a:endParaRPr lang="en-US" sz="1200" dirty="0"/>
          </a:p>
        </p:txBody>
      </p:sp>
      <p:sp>
        <p:nvSpPr>
          <p:cNvPr id="39" name="Text 37"/>
          <p:cNvSpPr/>
          <p:nvPr/>
        </p:nvSpPr>
        <p:spPr>
          <a:xfrm>
            <a:off x="6217920" y="3959352"/>
            <a:ext cx="2560320" cy="320040"/>
          </a:xfrm>
          <a:prstGeom prst="rect">
            <a:avLst/>
          </a:prstGeom>
          <a:noFill/>
          <a:ln/>
        </p:spPr>
        <p:txBody>
          <a:bodyPr wrap="square" lIns="0" tIns="0" rIns="0" bIns="0" rtlCol="0" anchor="ctr"/>
          <a:lstStyle/>
          <a:p>
            <a:pPr marL="0" indent="0">
              <a:buNone/>
            </a:pPr>
            <a:r>
              <a:rPr lang="en-US" sz="1200" i="1" dirty="0">
                <a:solidFill>
                  <a:srgbClr val="1B2A4A"/>
                </a:solidFill>
                <a:latin typeface="Calibri" pitchFamily="34" charset="0"/>
                <a:ea typeface="Calibri" pitchFamily="34" charset="-122"/>
                <a:cs typeface="Calibri" pitchFamily="34" charset="-120"/>
              </a:rPr>
              <a:t>Jesus is the source of all spiritual life and fruitfulness</a:t>
            </a:r>
            <a:endParaRPr lang="en-US" sz="1200" dirty="0"/>
          </a:p>
        </p:txBody>
      </p:sp>
      <p:sp>
        <p:nvSpPr>
          <p:cNvPr id="40" name="Text 38"/>
          <p:cNvSpPr/>
          <p:nvPr/>
        </p:nvSpPr>
        <p:spPr>
          <a:xfrm>
            <a:off x="365760" y="4846320"/>
            <a:ext cx="6400800" cy="228600"/>
          </a:xfrm>
          <a:prstGeom prst="rect">
            <a:avLst/>
          </a:prstGeom>
          <a:noFill/>
          <a:ln/>
        </p:spPr>
        <p:txBody>
          <a:bodyPr wrap="square" lIns="0" tIns="0" rIns="0" bIns="0" rtlCol="0" anchor="ctr"/>
          <a:lstStyle/>
          <a:p>
            <a:pPr marL="0" indent="0">
              <a:buNone/>
            </a:pPr>
            <a:r>
              <a:rPr lang="en-US" sz="1000" dirty="0">
                <a:solidFill>
                  <a:srgbClr val="5A6A7A"/>
                </a:solidFill>
                <a:latin typeface="Calibri" pitchFamily="34" charset="0"/>
                <a:ea typeface="Calibri" pitchFamily="34" charset="-122"/>
                <a:cs typeface="Calibri" pitchFamily="34" charset="-120"/>
              </a:rPr>
              <a:t>Gospel of John | Introduction</a:t>
            </a:r>
            <a:endParaRPr lang="en-US" sz="1000" dirty="0"/>
          </a:p>
        </p:txBody>
      </p:sp>
      <p:sp>
        <p:nvSpPr>
          <p:cNvPr id="41" name="Text 39"/>
          <p:cNvSpPr/>
          <p:nvPr/>
        </p:nvSpPr>
        <p:spPr>
          <a:xfrm>
            <a:off x="8412480" y="4846320"/>
            <a:ext cx="457200" cy="228600"/>
          </a:xfrm>
          <a:prstGeom prst="rect">
            <a:avLst/>
          </a:prstGeom>
          <a:noFill/>
          <a:ln/>
        </p:spPr>
        <p:txBody>
          <a:bodyPr wrap="square" lIns="0" tIns="0" rIns="0" bIns="0" rtlCol="0" anchor="ctr"/>
          <a:lstStyle/>
          <a:p>
            <a:pPr marL="0" indent="0" algn="r">
              <a:buNone/>
            </a:pPr>
            <a:r>
              <a:rPr lang="en-US" sz="1000" dirty="0">
                <a:solidFill>
                  <a:srgbClr val="5A6A7A"/>
                </a:solidFill>
                <a:latin typeface="Calibri" pitchFamily="34" charset="0"/>
                <a:ea typeface="Calibri" pitchFamily="34" charset="-122"/>
                <a:cs typeface="Calibri" pitchFamily="34" charset="-120"/>
              </a:rPr>
              <a:t>6</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8F5F0"/>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1B2A4A"/>
          </a:solidFill>
          <a:ln/>
        </p:spPr>
        <p:txBody>
          <a:bodyPr/>
          <a:lstStyle/>
          <a:p>
            <a:endParaRPr lang="en-US"/>
          </a:p>
        </p:txBody>
      </p:sp>
      <p:sp>
        <p:nvSpPr>
          <p:cNvPr id="3" name="Text 1"/>
          <p:cNvSpPr/>
          <p:nvPr/>
        </p:nvSpPr>
        <p:spPr>
          <a:xfrm>
            <a:off x="365760" y="182880"/>
            <a:ext cx="8412480" cy="502920"/>
          </a:xfrm>
          <a:prstGeom prst="rect">
            <a:avLst/>
          </a:prstGeom>
          <a:noFill/>
          <a:ln/>
        </p:spPr>
        <p:txBody>
          <a:bodyPr wrap="square" lIns="0" tIns="0" rIns="0" bIns="0" rtlCol="0" anchor="ctr"/>
          <a:lstStyle/>
          <a:p>
            <a:pPr marL="0" indent="0">
              <a:buNone/>
            </a:pPr>
            <a:r>
              <a:rPr lang="en-US" sz="2200" b="1" dirty="0">
                <a:solidFill>
                  <a:srgbClr val="FFFFFF"/>
                </a:solidFill>
                <a:latin typeface="Georgia" pitchFamily="34" charset="0"/>
                <a:ea typeface="Georgia" pitchFamily="34" charset="-122"/>
                <a:cs typeface="Georgia" pitchFamily="34" charset="-120"/>
              </a:rPr>
              <a:t>Abiding – More Than Simple Belief</a:t>
            </a:r>
            <a:endParaRPr lang="en-US" sz="2200" dirty="0"/>
          </a:p>
        </p:txBody>
      </p:sp>
      <p:sp>
        <p:nvSpPr>
          <p:cNvPr id="4" name="Text 2"/>
          <p:cNvSpPr/>
          <p:nvPr/>
        </p:nvSpPr>
        <p:spPr>
          <a:xfrm>
            <a:off x="457200" y="1005840"/>
            <a:ext cx="8229600" cy="365760"/>
          </a:xfrm>
          <a:prstGeom prst="rect">
            <a:avLst/>
          </a:prstGeom>
          <a:noFill/>
          <a:ln/>
        </p:spPr>
        <p:txBody>
          <a:bodyPr wrap="square" lIns="0" tIns="0" rIns="0" bIns="0" rtlCol="0" anchor="ctr"/>
          <a:lstStyle/>
          <a:p>
            <a:pPr marL="0" indent="0">
              <a:buNone/>
            </a:pPr>
            <a:r>
              <a:rPr lang="en-US" sz="1500" i="1" dirty="0">
                <a:solidFill>
                  <a:srgbClr val="1B2A4A"/>
                </a:solidFill>
                <a:latin typeface="Georgia" pitchFamily="34" charset="0"/>
                <a:ea typeface="Georgia" pitchFamily="34" charset="-122"/>
                <a:cs typeface="Georgia" pitchFamily="34" charset="-120"/>
              </a:rPr>
              <a:t>In John 15 Jesus says, “Abide in me, and I in you… for apart from me you can do nothing.”</a:t>
            </a:r>
            <a:endParaRPr lang="en-US" sz="1500" dirty="0"/>
          </a:p>
        </p:txBody>
      </p:sp>
      <p:sp>
        <p:nvSpPr>
          <p:cNvPr id="5" name="Text 3"/>
          <p:cNvSpPr/>
          <p:nvPr/>
        </p:nvSpPr>
        <p:spPr>
          <a:xfrm>
            <a:off x="457200" y="1463040"/>
            <a:ext cx="8229600" cy="320040"/>
          </a:xfrm>
          <a:prstGeom prst="rect">
            <a:avLst/>
          </a:prstGeom>
          <a:noFill/>
          <a:ln/>
        </p:spPr>
        <p:txBody>
          <a:bodyPr wrap="square" lIns="0" tIns="0" rIns="0" bIns="0" rtlCol="0" anchor="ctr"/>
          <a:lstStyle/>
          <a:p>
            <a:pPr marL="0" indent="0">
              <a:buNone/>
            </a:pPr>
            <a:r>
              <a:rPr lang="en-US" sz="1500" b="1" dirty="0">
                <a:solidFill>
                  <a:srgbClr val="2C3E50"/>
                </a:solidFill>
                <a:latin typeface="Calibri" pitchFamily="34" charset="0"/>
                <a:ea typeface="Calibri" pitchFamily="34" charset="-122"/>
                <a:cs typeface="Calibri" pitchFamily="34" charset="-120"/>
              </a:rPr>
              <a:t>Simple belief or acknowledgement is not the same as abiding.</a:t>
            </a:r>
            <a:endParaRPr lang="en-US" sz="1500" dirty="0"/>
          </a:p>
        </p:txBody>
      </p:sp>
      <p:sp>
        <p:nvSpPr>
          <p:cNvPr id="6" name="Shape 4"/>
          <p:cNvSpPr/>
          <p:nvPr/>
        </p:nvSpPr>
        <p:spPr>
          <a:xfrm>
            <a:off x="365760" y="1920240"/>
            <a:ext cx="4023360" cy="2468880"/>
          </a:xfrm>
          <a:prstGeom prst="rect">
            <a:avLst/>
          </a:prstGeom>
          <a:solidFill>
            <a:srgbClr val="1B2A4A"/>
          </a:solidFill>
          <a:ln/>
        </p:spPr>
        <p:txBody>
          <a:bodyPr/>
          <a:lstStyle/>
          <a:p>
            <a:endParaRPr lang="en-US"/>
          </a:p>
        </p:txBody>
      </p:sp>
      <p:sp>
        <p:nvSpPr>
          <p:cNvPr id="7" name="Text 5"/>
          <p:cNvSpPr/>
          <p:nvPr/>
        </p:nvSpPr>
        <p:spPr>
          <a:xfrm>
            <a:off x="502920" y="2057400"/>
            <a:ext cx="3749040" cy="320040"/>
          </a:xfrm>
          <a:prstGeom prst="rect">
            <a:avLst/>
          </a:prstGeom>
          <a:noFill/>
          <a:ln/>
        </p:spPr>
        <p:txBody>
          <a:bodyPr wrap="square" lIns="0" tIns="0" rIns="0" bIns="0" rtlCol="0" anchor="ctr"/>
          <a:lstStyle/>
          <a:p>
            <a:pPr marL="0" indent="0">
              <a:buNone/>
            </a:pPr>
            <a:r>
              <a:rPr lang="en-US" sz="1400" b="1" dirty="0">
                <a:solidFill>
                  <a:srgbClr val="C9A227"/>
                </a:solidFill>
                <a:latin typeface="Georgia" pitchFamily="34" charset="0"/>
                <a:ea typeface="Georgia" pitchFamily="34" charset="-122"/>
                <a:cs typeface="Georgia" pitchFamily="34" charset="-120"/>
              </a:rPr>
              <a:t>Mere Acknowledgement</a:t>
            </a:r>
            <a:endParaRPr lang="en-US" sz="1400" dirty="0"/>
          </a:p>
        </p:txBody>
      </p:sp>
      <p:sp>
        <p:nvSpPr>
          <p:cNvPr id="8" name="Text 6"/>
          <p:cNvSpPr/>
          <p:nvPr/>
        </p:nvSpPr>
        <p:spPr>
          <a:xfrm>
            <a:off x="548640" y="2468880"/>
            <a:ext cx="3657600" cy="1737360"/>
          </a:xfrm>
          <a:prstGeom prst="rect">
            <a:avLst/>
          </a:prstGeom>
          <a:noFill/>
          <a:ln/>
        </p:spPr>
        <p:txBody>
          <a:bodyPr wrap="square" rtlCol="0" anchor="ctr"/>
          <a:lstStyle/>
          <a:p>
            <a:pPr marL="0" indent="0">
              <a:spcAft>
                <a:spcPts val="600"/>
              </a:spcAft>
              <a:buNone/>
            </a:pPr>
            <a:r>
              <a:rPr lang="en-US" sz="1300" dirty="0">
                <a:solidFill>
                  <a:srgbClr val="FFFFFF"/>
                </a:solidFill>
                <a:latin typeface="Calibri" pitchFamily="34" charset="0"/>
                <a:ea typeface="Calibri" pitchFamily="34" charset="-122"/>
                <a:cs typeface="Calibri" pitchFamily="34" charset="-120"/>
              </a:rPr>
              <a:t>Agreeing that Jesus existed or is important</a:t>
            </a:r>
            <a:endParaRPr lang="en-US" sz="1300" dirty="0"/>
          </a:p>
          <a:p>
            <a:pPr marL="0" indent="0">
              <a:spcAft>
                <a:spcPts val="600"/>
              </a:spcAft>
              <a:buNone/>
            </a:pPr>
            <a:r>
              <a:rPr lang="en-US" sz="1300" dirty="0">
                <a:solidFill>
                  <a:srgbClr val="FFFFFF"/>
                </a:solidFill>
                <a:latin typeface="Calibri" pitchFamily="34" charset="0"/>
                <a:ea typeface="Calibri" pitchFamily="34" charset="-122"/>
                <a:cs typeface="Calibri" pitchFamily="34" charset="-120"/>
              </a:rPr>
              <a:t>Mental assent, but without life change</a:t>
            </a:r>
            <a:endParaRPr lang="en-US" sz="1300" dirty="0"/>
          </a:p>
          <a:p>
            <a:pPr marL="0" indent="0">
              <a:spcAft>
                <a:spcPts val="600"/>
              </a:spcAft>
              <a:buNone/>
            </a:pPr>
            <a:r>
              <a:rPr lang="en-US" sz="1300" dirty="0">
                <a:solidFill>
                  <a:srgbClr val="FFFFFF"/>
                </a:solidFill>
                <a:latin typeface="Calibri" pitchFamily="34" charset="0"/>
                <a:ea typeface="Calibri" pitchFamily="34" charset="-122"/>
                <a:cs typeface="Calibri" pitchFamily="34" charset="-120"/>
              </a:rPr>
              <a:t>Hearing the word, but not doing it</a:t>
            </a:r>
            <a:endParaRPr lang="en-US" sz="1300" dirty="0"/>
          </a:p>
          <a:p>
            <a:pPr marL="0" indent="0">
              <a:spcAft>
                <a:spcPts val="600"/>
              </a:spcAft>
              <a:buNone/>
            </a:pPr>
            <a:r>
              <a:rPr lang="en-US" sz="1300" dirty="0">
                <a:solidFill>
                  <a:srgbClr val="FFFFFF"/>
                </a:solidFill>
                <a:latin typeface="Calibri" pitchFamily="34" charset="0"/>
                <a:ea typeface="Calibri" pitchFamily="34" charset="-122"/>
                <a:cs typeface="Calibri" pitchFamily="34" charset="-120"/>
              </a:rPr>
              <a:t>Can remain distant and self-directed</a:t>
            </a:r>
            <a:endParaRPr lang="en-US" sz="1300" dirty="0"/>
          </a:p>
        </p:txBody>
      </p:sp>
      <p:sp>
        <p:nvSpPr>
          <p:cNvPr id="9" name="Shape 7"/>
          <p:cNvSpPr/>
          <p:nvPr/>
        </p:nvSpPr>
        <p:spPr>
          <a:xfrm>
            <a:off x="4754880" y="1920240"/>
            <a:ext cx="4023360" cy="2468880"/>
          </a:xfrm>
          <a:prstGeom prst="rect">
            <a:avLst/>
          </a:prstGeom>
          <a:solidFill>
            <a:srgbClr val="1B2A4A"/>
          </a:solidFill>
          <a:ln/>
        </p:spPr>
        <p:txBody>
          <a:bodyPr/>
          <a:lstStyle/>
          <a:p>
            <a:endParaRPr lang="en-US"/>
          </a:p>
        </p:txBody>
      </p:sp>
      <p:sp>
        <p:nvSpPr>
          <p:cNvPr id="10" name="Text 8"/>
          <p:cNvSpPr/>
          <p:nvPr/>
        </p:nvSpPr>
        <p:spPr>
          <a:xfrm>
            <a:off x="4892040" y="2057400"/>
            <a:ext cx="3749040" cy="320040"/>
          </a:xfrm>
          <a:prstGeom prst="rect">
            <a:avLst/>
          </a:prstGeom>
          <a:noFill/>
          <a:ln/>
        </p:spPr>
        <p:txBody>
          <a:bodyPr wrap="square" lIns="0" tIns="0" rIns="0" bIns="0" rtlCol="0" anchor="ctr"/>
          <a:lstStyle/>
          <a:p>
            <a:pPr marL="0" indent="0">
              <a:buNone/>
            </a:pPr>
            <a:r>
              <a:rPr lang="en-US" sz="1400" b="1" dirty="0">
                <a:solidFill>
                  <a:srgbClr val="C9A227"/>
                </a:solidFill>
                <a:latin typeface="Georgia" pitchFamily="34" charset="0"/>
                <a:ea typeface="Georgia" pitchFamily="34" charset="-122"/>
                <a:cs typeface="Georgia" pitchFamily="34" charset="-120"/>
              </a:rPr>
              <a:t>True Abiding</a:t>
            </a:r>
            <a:endParaRPr lang="en-US" sz="1400" dirty="0"/>
          </a:p>
        </p:txBody>
      </p:sp>
      <p:sp>
        <p:nvSpPr>
          <p:cNvPr id="11" name="Text 9"/>
          <p:cNvSpPr/>
          <p:nvPr/>
        </p:nvSpPr>
        <p:spPr>
          <a:xfrm>
            <a:off x="4937760" y="2468880"/>
            <a:ext cx="3657600" cy="1737360"/>
          </a:xfrm>
          <a:prstGeom prst="rect">
            <a:avLst/>
          </a:prstGeom>
          <a:noFill/>
          <a:ln/>
        </p:spPr>
        <p:txBody>
          <a:bodyPr wrap="square" rtlCol="0" anchor="ctr"/>
          <a:lstStyle/>
          <a:p>
            <a:pPr marL="0" indent="0">
              <a:spcAft>
                <a:spcPts val="600"/>
              </a:spcAft>
              <a:buNone/>
            </a:pPr>
            <a:r>
              <a:rPr lang="en-US" sz="1300" dirty="0">
                <a:solidFill>
                  <a:srgbClr val="FFFFFF"/>
                </a:solidFill>
                <a:latin typeface="Calibri" pitchFamily="34" charset="0"/>
                <a:ea typeface="Calibri" pitchFamily="34" charset="-122"/>
                <a:cs typeface="Calibri" pitchFamily="34" charset="-120"/>
              </a:rPr>
              <a:t>Remaining in vital union with Jesus (belief that trusts and follows)</a:t>
            </a:r>
            <a:endParaRPr lang="en-US" sz="1300" dirty="0"/>
          </a:p>
          <a:p>
            <a:pPr marL="0" indent="0">
              <a:spcAft>
                <a:spcPts val="600"/>
              </a:spcAft>
              <a:buNone/>
            </a:pPr>
            <a:r>
              <a:rPr lang="en-US" sz="1300" dirty="0">
                <a:solidFill>
                  <a:srgbClr val="FFFFFF"/>
                </a:solidFill>
                <a:latin typeface="Calibri" pitchFamily="34" charset="0"/>
                <a:ea typeface="Calibri" pitchFamily="34" charset="-122"/>
                <a:cs typeface="Calibri" pitchFamily="34" charset="-120"/>
              </a:rPr>
              <a:t>Keeping His commandments out of love</a:t>
            </a:r>
            <a:endParaRPr lang="en-US" sz="1300" dirty="0"/>
          </a:p>
          <a:p>
            <a:pPr marL="0" indent="0">
              <a:spcAft>
                <a:spcPts val="600"/>
              </a:spcAft>
              <a:buNone/>
            </a:pPr>
            <a:r>
              <a:rPr lang="en-US" sz="1300" dirty="0">
                <a:solidFill>
                  <a:srgbClr val="FFFFFF"/>
                </a:solidFill>
                <a:latin typeface="Calibri" pitchFamily="34" charset="0"/>
                <a:ea typeface="Calibri" pitchFamily="34" charset="-122"/>
                <a:cs typeface="Calibri" pitchFamily="34" charset="-120"/>
              </a:rPr>
              <a:t>Taking up the cross and denying self</a:t>
            </a:r>
            <a:endParaRPr lang="en-US" sz="1300" dirty="0"/>
          </a:p>
          <a:p>
            <a:pPr marL="0" indent="0">
              <a:spcAft>
                <a:spcPts val="600"/>
              </a:spcAft>
              <a:buNone/>
            </a:pPr>
            <a:r>
              <a:rPr lang="en-US" sz="1300" dirty="0">
                <a:solidFill>
                  <a:srgbClr val="FFFFFF"/>
                </a:solidFill>
                <a:latin typeface="Calibri" pitchFamily="34" charset="0"/>
                <a:ea typeface="Calibri" pitchFamily="34" charset="-122"/>
                <a:cs typeface="Calibri" pitchFamily="34" charset="-120"/>
              </a:rPr>
              <a:t>Bearing lasting fruit that glorifies the Father</a:t>
            </a:r>
            <a:endParaRPr lang="en-US" sz="1300" dirty="0"/>
          </a:p>
        </p:txBody>
      </p:sp>
      <p:sp>
        <p:nvSpPr>
          <p:cNvPr id="12" name="Text 10"/>
          <p:cNvSpPr/>
          <p:nvPr/>
        </p:nvSpPr>
        <p:spPr>
          <a:xfrm>
            <a:off x="365760" y="4846320"/>
            <a:ext cx="6400800" cy="228600"/>
          </a:xfrm>
          <a:prstGeom prst="rect">
            <a:avLst/>
          </a:prstGeom>
          <a:noFill/>
          <a:ln/>
        </p:spPr>
        <p:txBody>
          <a:bodyPr wrap="square" lIns="0" tIns="0" rIns="0" bIns="0" rtlCol="0" anchor="ctr"/>
          <a:lstStyle/>
          <a:p>
            <a:pPr marL="0" indent="0">
              <a:buNone/>
            </a:pPr>
            <a:r>
              <a:rPr lang="en-US" sz="1000" dirty="0">
                <a:solidFill>
                  <a:srgbClr val="5A6A7A"/>
                </a:solidFill>
                <a:latin typeface="Calibri" pitchFamily="34" charset="0"/>
                <a:ea typeface="Calibri" pitchFamily="34" charset="-122"/>
                <a:cs typeface="Calibri" pitchFamily="34" charset="-120"/>
              </a:rPr>
              <a:t>Gospel of John | Introduction</a:t>
            </a:r>
            <a:endParaRPr lang="en-US" sz="1000" dirty="0"/>
          </a:p>
        </p:txBody>
      </p:sp>
      <p:sp>
        <p:nvSpPr>
          <p:cNvPr id="13" name="Text 11"/>
          <p:cNvSpPr/>
          <p:nvPr/>
        </p:nvSpPr>
        <p:spPr>
          <a:xfrm>
            <a:off x="8412480" y="4846320"/>
            <a:ext cx="457200" cy="228600"/>
          </a:xfrm>
          <a:prstGeom prst="rect">
            <a:avLst/>
          </a:prstGeom>
          <a:noFill/>
          <a:ln/>
        </p:spPr>
        <p:txBody>
          <a:bodyPr wrap="square" lIns="0" tIns="0" rIns="0" bIns="0" rtlCol="0" anchor="ctr"/>
          <a:lstStyle/>
          <a:p>
            <a:pPr marL="0" indent="0" algn="r">
              <a:buNone/>
            </a:pPr>
            <a:r>
              <a:rPr lang="en-US" sz="1000" dirty="0">
                <a:solidFill>
                  <a:srgbClr val="5A6A7A"/>
                </a:solidFill>
                <a:latin typeface="Calibri" pitchFamily="34" charset="0"/>
                <a:ea typeface="Calibri" pitchFamily="34" charset="-122"/>
                <a:cs typeface="Calibri" pitchFamily="34" charset="-120"/>
              </a:rPr>
              <a:t>7</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8F5F0"/>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1B2A4A"/>
          </a:solidFill>
          <a:ln/>
        </p:spPr>
        <p:txBody>
          <a:bodyPr/>
          <a:lstStyle/>
          <a:p>
            <a:endParaRPr lang="en-US"/>
          </a:p>
        </p:txBody>
      </p:sp>
      <p:sp>
        <p:nvSpPr>
          <p:cNvPr id="3" name="Text 1"/>
          <p:cNvSpPr/>
          <p:nvPr/>
        </p:nvSpPr>
        <p:spPr>
          <a:xfrm>
            <a:off x="365760" y="182880"/>
            <a:ext cx="8412480" cy="502920"/>
          </a:xfrm>
          <a:prstGeom prst="rect">
            <a:avLst/>
          </a:prstGeom>
          <a:noFill/>
          <a:ln/>
        </p:spPr>
        <p:txBody>
          <a:bodyPr wrap="square" lIns="0" tIns="0" rIns="0" bIns="0" rtlCol="0" anchor="ctr"/>
          <a:lstStyle/>
          <a:p>
            <a:pPr marL="0" indent="0">
              <a:buNone/>
            </a:pPr>
            <a:r>
              <a:rPr lang="en-US" sz="2200" b="1" dirty="0">
                <a:solidFill>
                  <a:srgbClr val="FFFFFF"/>
                </a:solidFill>
                <a:latin typeface="Georgia" pitchFamily="34" charset="0"/>
                <a:ea typeface="Georgia" pitchFamily="34" charset="-122"/>
                <a:cs typeface="Georgia" pitchFamily="34" charset="-120"/>
              </a:rPr>
              <a:t>Major Themes Running Through John</a:t>
            </a:r>
            <a:endParaRPr lang="en-US" sz="2200" dirty="0"/>
          </a:p>
        </p:txBody>
      </p:sp>
      <p:sp>
        <p:nvSpPr>
          <p:cNvPr id="4" name="Shape 2"/>
          <p:cNvSpPr/>
          <p:nvPr/>
        </p:nvSpPr>
        <p:spPr>
          <a:xfrm>
            <a:off x="365760" y="1097280"/>
            <a:ext cx="4114800" cy="1005840"/>
          </a:xfrm>
          <a:prstGeom prst="rect">
            <a:avLst/>
          </a:prstGeom>
          <a:solidFill>
            <a:srgbClr val="1B2A4A"/>
          </a:solidFill>
          <a:ln/>
        </p:spPr>
        <p:txBody>
          <a:bodyPr/>
          <a:lstStyle/>
          <a:p>
            <a:endParaRPr lang="en-US"/>
          </a:p>
        </p:txBody>
      </p:sp>
      <p:sp>
        <p:nvSpPr>
          <p:cNvPr id="5" name="Text 3"/>
          <p:cNvSpPr/>
          <p:nvPr/>
        </p:nvSpPr>
        <p:spPr>
          <a:xfrm>
            <a:off x="502920" y="1188720"/>
            <a:ext cx="3840480" cy="274320"/>
          </a:xfrm>
          <a:prstGeom prst="rect">
            <a:avLst/>
          </a:prstGeom>
          <a:noFill/>
          <a:ln/>
        </p:spPr>
        <p:txBody>
          <a:bodyPr wrap="square" lIns="0" tIns="0" rIns="0" bIns="0" rtlCol="0" anchor="ctr"/>
          <a:lstStyle/>
          <a:p>
            <a:pPr marL="0" indent="0">
              <a:buNone/>
            </a:pPr>
            <a:r>
              <a:rPr lang="en-US" sz="1400" b="1" dirty="0">
                <a:solidFill>
                  <a:srgbClr val="C9A227"/>
                </a:solidFill>
                <a:latin typeface="Georgia" pitchFamily="34" charset="0"/>
                <a:ea typeface="Georgia" pitchFamily="34" charset="-122"/>
                <a:cs typeface="Georgia" pitchFamily="34" charset="-120"/>
              </a:rPr>
              <a:t>Trinity</a:t>
            </a:r>
            <a:endParaRPr lang="en-US" sz="1400" dirty="0"/>
          </a:p>
        </p:txBody>
      </p:sp>
      <p:sp>
        <p:nvSpPr>
          <p:cNvPr id="6" name="Text 4"/>
          <p:cNvSpPr/>
          <p:nvPr/>
        </p:nvSpPr>
        <p:spPr>
          <a:xfrm>
            <a:off x="502920" y="1508760"/>
            <a:ext cx="3840480" cy="502920"/>
          </a:xfrm>
          <a:prstGeom prst="rect">
            <a:avLst/>
          </a:prstGeom>
          <a:noFill/>
          <a:ln/>
        </p:spPr>
        <p:txBody>
          <a:bodyPr wrap="square" lIns="0" tIns="0" rIns="0" bIns="0" rtlCol="0" anchor="ctr"/>
          <a:lstStyle/>
          <a:p>
            <a:pPr marL="0" indent="0">
              <a:buNone/>
            </a:pPr>
            <a:r>
              <a:rPr lang="en-US" sz="1200" dirty="0">
                <a:solidFill>
                  <a:srgbClr val="FFFFFF"/>
                </a:solidFill>
                <a:latin typeface="Calibri" pitchFamily="34" charset="0"/>
                <a:ea typeface="Calibri" pitchFamily="34" charset="-122"/>
                <a:cs typeface="Calibri" pitchFamily="34" charset="-120"/>
              </a:rPr>
              <a:t>Father, Son, and Spirit in perfect relationship and mission (especially chapters 14–17).</a:t>
            </a:r>
            <a:endParaRPr lang="en-US" sz="1200" dirty="0"/>
          </a:p>
        </p:txBody>
      </p:sp>
      <p:sp>
        <p:nvSpPr>
          <p:cNvPr id="7" name="Shape 5"/>
          <p:cNvSpPr/>
          <p:nvPr/>
        </p:nvSpPr>
        <p:spPr>
          <a:xfrm>
            <a:off x="4754880" y="1097280"/>
            <a:ext cx="4114800" cy="1005840"/>
          </a:xfrm>
          <a:prstGeom prst="rect">
            <a:avLst/>
          </a:prstGeom>
          <a:solidFill>
            <a:srgbClr val="1B2A4A"/>
          </a:solidFill>
          <a:ln/>
        </p:spPr>
        <p:txBody>
          <a:bodyPr/>
          <a:lstStyle/>
          <a:p>
            <a:endParaRPr lang="en-US"/>
          </a:p>
        </p:txBody>
      </p:sp>
      <p:sp>
        <p:nvSpPr>
          <p:cNvPr id="8" name="Text 6"/>
          <p:cNvSpPr/>
          <p:nvPr/>
        </p:nvSpPr>
        <p:spPr>
          <a:xfrm>
            <a:off x="4892040" y="1188720"/>
            <a:ext cx="3840480" cy="274320"/>
          </a:xfrm>
          <a:prstGeom prst="rect">
            <a:avLst/>
          </a:prstGeom>
          <a:noFill/>
          <a:ln/>
        </p:spPr>
        <p:txBody>
          <a:bodyPr wrap="square" lIns="0" tIns="0" rIns="0" bIns="0" rtlCol="0" anchor="ctr"/>
          <a:lstStyle/>
          <a:p>
            <a:pPr marL="0" indent="0">
              <a:buNone/>
            </a:pPr>
            <a:r>
              <a:rPr lang="en-US" sz="1400" b="1" dirty="0">
                <a:solidFill>
                  <a:srgbClr val="C9A227"/>
                </a:solidFill>
                <a:latin typeface="Georgia" pitchFamily="34" charset="0"/>
                <a:ea typeface="Georgia" pitchFamily="34" charset="-122"/>
                <a:cs typeface="Georgia" pitchFamily="34" charset="-120"/>
              </a:rPr>
              <a:t>Christ's Divinity &amp; Humanity</a:t>
            </a:r>
            <a:endParaRPr lang="en-US" sz="1400" dirty="0"/>
          </a:p>
        </p:txBody>
      </p:sp>
      <p:sp>
        <p:nvSpPr>
          <p:cNvPr id="9" name="Text 7"/>
          <p:cNvSpPr/>
          <p:nvPr/>
        </p:nvSpPr>
        <p:spPr>
          <a:xfrm>
            <a:off x="4892040" y="1508760"/>
            <a:ext cx="3840480" cy="502920"/>
          </a:xfrm>
          <a:prstGeom prst="rect">
            <a:avLst/>
          </a:prstGeom>
          <a:noFill/>
          <a:ln/>
        </p:spPr>
        <p:txBody>
          <a:bodyPr wrap="square" lIns="0" tIns="0" rIns="0" bIns="0" rtlCol="0" anchor="ctr"/>
          <a:lstStyle/>
          <a:p>
            <a:pPr marL="0" indent="0">
              <a:buNone/>
            </a:pPr>
            <a:r>
              <a:rPr lang="en-US" sz="1200" dirty="0">
                <a:solidFill>
                  <a:srgbClr val="FFFFFF"/>
                </a:solidFill>
                <a:latin typeface="Calibri" pitchFamily="34" charset="0"/>
                <a:ea typeface="Calibri" pitchFamily="34" charset="-122"/>
                <a:cs typeface="Calibri" pitchFamily="34" charset="-120"/>
              </a:rPr>
              <a:t>The Word was God (1:1) and the Word became flesh (1:14). Fully God and fully man.</a:t>
            </a:r>
            <a:endParaRPr lang="en-US" sz="1200" dirty="0"/>
          </a:p>
        </p:txBody>
      </p:sp>
      <p:sp>
        <p:nvSpPr>
          <p:cNvPr id="10" name="Shape 8"/>
          <p:cNvSpPr/>
          <p:nvPr/>
        </p:nvSpPr>
        <p:spPr>
          <a:xfrm>
            <a:off x="365760" y="2240280"/>
            <a:ext cx="4114800" cy="1005840"/>
          </a:xfrm>
          <a:prstGeom prst="rect">
            <a:avLst/>
          </a:prstGeom>
          <a:solidFill>
            <a:srgbClr val="1B2A4A"/>
          </a:solidFill>
          <a:ln/>
        </p:spPr>
        <p:txBody>
          <a:bodyPr/>
          <a:lstStyle/>
          <a:p>
            <a:endParaRPr lang="en-US"/>
          </a:p>
        </p:txBody>
      </p:sp>
      <p:sp>
        <p:nvSpPr>
          <p:cNvPr id="11" name="Text 9"/>
          <p:cNvSpPr/>
          <p:nvPr/>
        </p:nvSpPr>
        <p:spPr>
          <a:xfrm>
            <a:off x="502920" y="2331720"/>
            <a:ext cx="3840480" cy="274320"/>
          </a:xfrm>
          <a:prstGeom prst="rect">
            <a:avLst/>
          </a:prstGeom>
          <a:noFill/>
          <a:ln/>
        </p:spPr>
        <p:txBody>
          <a:bodyPr wrap="square" lIns="0" tIns="0" rIns="0" bIns="0" rtlCol="0" anchor="ctr"/>
          <a:lstStyle/>
          <a:p>
            <a:pPr marL="0" indent="0">
              <a:buNone/>
            </a:pPr>
            <a:r>
              <a:rPr lang="en-US" sz="1400" b="1" dirty="0">
                <a:solidFill>
                  <a:srgbClr val="C9A227"/>
                </a:solidFill>
                <a:latin typeface="Georgia" pitchFamily="34" charset="0"/>
                <a:ea typeface="Georgia" pitchFamily="34" charset="-122"/>
                <a:cs typeface="Georgia" pitchFamily="34" charset="-120"/>
              </a:rPr>
              <a:t>God's Sovereignty</a:t>
            </a:r>
            <a:endParaRPr lang="en-US" sz="1400" dirty="0"/>
          </a:p>
        </p:txBody>
      </p:sp>
      <p:sp>
        <p:nvSpPr>
          <p:cNvPr id="12" name="Text 10"/>
          <p:cNvSpPr/>
          <p:nvPr/>
        </p:nvSpPr>
        <p:spPr>
          <a:xfrm>
            <a:off x="502920" y="2651760"/>
            <a:ext cx="3840480" cy="502920"/>
          </a:xfrm>
          <a:prstGeom prst="rect">
            <a:avLst/>
          </a:prstGeom>
          <a:noFill/>
          <a:ln/>
        </p:spPr>
        <p:txBody>
          <a:bodyPr wrap="square" lIns="0" tIns="0" rIns="0" bIns="0" rtlCol="0" anchor="ctr"/>
          <a:lstStyle/>
          <a:p>
            <a:pPr marL="0" indent="0">
              <a:buNone/>
            </a:pPr>
            <a:r>
              <a:rPr lang="en-US" sz="1200" dirty="0">
                <a:solidFill>
                  <a:srgbClr val="FFFFFF"/>
                </a:solidFill>
                <a:latin typeface="Calibri" pitchFamily="34" charset="0"/>
                <a:ea typeface="Calibri" pitchFamily="34" charset="-122"/>
                <a:cs typeface="Calibri" pitchFamily="34" charset="-120"/>
              </a:rPr>
              <a:t>Jesus does only what the Father wills; no one can snatch his sheep; the cross is the appointed hour.</a:t>
            </a:r>
            <a:endParaRPr lang="en-US" sz="1200" dirty="0"/>
          </a:p>
        </p:txBody>
      </p:sp>
      <p:sp>
        <p:nvSpPr>
          <p:cNvPr id="13" name="Shape 11"/>
          <p:cNvSpPr/>
          <p:nvPr/>
        </p:nvSpPr>
        <p:spPr>
          <a:xfrm>
            <a:off x="4754880" y="2240280"/>
            <a:ext cx="4114800" cy="1005840"/>
          </a:xfrm>
          <a:prstGeom prst="rect">
            <a:avLst/>
          </a:prstGeom>
          <a:solidFill>
            <a:srgbClr val="1B2A4A"/>
          </a:solidFill>
          <a:ln/>
        </p:spPr>
        <p:txBody>
          <a:bodyPr/>
          <a:lstStyle/>
          <a:p>
            <a:endParaRPr lang="en-US"/>
          </a:p>
        </p:txBody>
      </p:sp>
      <p:sp>
        <p:nvSpPr>
          <p:cNvPr id="14" name="Text 12"/>
          <p:cNvSpPr/>
          <p:nvPr/>
        </p:nvSpPr>
        <p:spPr>
          <a:xfrm>
            <a:off x="4892040" y="2331720"/>
            <a:ext cx="3840480" cy="274320"/>
          </a:xfrm>
          <a:prstGeom prst="rect">
            <a:avLst/>
          </a:prstGeom>
          <a:noFill/>
          <a:ln/>
        </p:spPr>
        <p:txBody>
          <a:bodyPr wrap="square" lIns="0" tIns="0" rIns="0" bIns="0" rtlCol="0" anchor="ctr"/>
          <a:lstStyle/>
          <a:p>
            <a:pPr marL="0" indent="0">
              <a:buNone/>
            </a:pPr>
            <a:r>
              <a:rPr lang="en-US" sz="1400" b="1" dirty="0">
                <a:solidFill>
                  <a:srgbClr val="C9A227"/>
                </a:solidFill>
                <a:latin typeface="Georgia" pitchFamily="34" charset="0"/>
                <a:ea typeface="Georgia" pitchFamily="34" charset="-122"/>
                <a:cs typeface="Georgia" pitchFamily="34" charset="-120"/>
              </a:rPr>
              <a:t>Belief &amp; Eternal Life</a:t>
            </a:r>
            <a:endParaRPr lang="en-US" sz="1400" dirty="0"/>
          </a:p>
        </p:txBody>
      </p:sp>
      <p:sp>
        <p:nvSpPr>
          <p:cNvPr id="15" name="Text 13"/>
          <p:cNvSpPr/>
          <p:nvPr/>
        </p:nvSpPr>
        <p:spPr>
          <a:xfrm>
            <a:off x="4892040" y="2651760"/>
            <a:ext cx="3840480" cy="502920"/>
          </a:xfrm>
          <a:prstGeom prst="rect">
            <a:avLst/>
          </a:prstGeom>
          <a:noFill/>
          <a:ln/>
        </p:spPr>
        <p:txBody>
          <a:bodyPr wrap="square" lIns="0" tIns="0" rIns="0" bIns="0" rtlCol="0" anchor="ctr"/>
          <a:lstStyle/>
          <a:p>
            <a:pPr marL="0" indent="0">
              <a:buNone/>
            </a:pPr>
            <a:r>
              <a:rPr lang="en-US" sz="1200" dirty="0">
                <a:solidFill>
                  <a:srgbClr val="FFFFFF"/>
                </a:solidFill>
                <a:latin typeface="Calibri" pitchFamily="34" charset="0"/>
                <a:ea typeface="Calibri" pitchFamily="34" charset="-122"/>
                <a:cs typeface="Calibri" pitchFamily="34" charset="-120"/>
              </a:rPr>
              <a:t>Faith in Jesus' name brings the right to become children of God and possess eternal life.</a:t>
            </a:r>
            <a:endParaRPr lang="en-US" sz="1200" dirty="0"/>
          </a:p>
        </p:txBody>
      </p:sp>
      <p:sp>
        <p:nvSpPr>
          <p:cNvPr id="16" name="Shape 14"/>
          <p:cNvSpPr/>
          <p:nvPr/>
        </p:nvSpPr>
        <p:spPr>
          <a:xfrm>
            <a:off x="365760" y="3383280"/>
            <a:ext cx="4114800" cy="1005840"/>
          </a:xfrm>
          <a:prstGeom prst="rect">
            <a:avLst/>
          </a:prstGeom>
          <a:solidFill>
            <a:srgbClr val="1B2A4A"/>
          </a:solidFill>
          <a:ln/>
        </p:spPr>
        <p:txBody>
          <a:bodyPr/>
          <a:lstStyle/>
          <a:p>
            <a:endParaRPr lang="en-US"/>
          </a:p>
        </p:txBody>
      </p:sp>
      <p:sp>
        <p:nvSpPr>
          <p:cNvPr id="17" name="Text 15"/>
          <p:cNvSpPr/>
          <p:nvPr/>
        </p:nvSpPr>
        <p:spPr>
          <a:xfrm>
            <a:off x="502920" y="3474720"/>
            <a:ext cx="3840480" cy="274320"/>
          </a:xfrm>
          <a:prstGeom prst="rect">
            <a:avLst/>
          </a:prstGeom>
          <a:noFill/>
          <a:ln/>
        </p:spPr>
        <p:txBody>
          <a:bodyPr wrap="square" lIns="0" tIns="0" rIns="0" bIns="0" rtlCol="0" anchor="ctr"/>
          <a:lstStyle/>
          <a:p>
            <a:pPr marL="0" indent="0">
              <a:buNone/>
            </a:pPr>
            <a:r>
              <a:rPr lang="en-US" sz="1400" b="1" dirty="0">
                <a:solidFill>
                  <a:srgbClr val="C9A227"/>
                </a:solidFill>
                <a:latin typeface="Georgia" pitchFamily="34" charset="0"/>
                <a:ea typeface="Georgia" pitchFamily="34" charset="-122"/>
                <a:cs typeface="Georgia" pitchFamily="34" charset="-120"/>
              </a:rPr>
              <a:t>Light &amp; Darkness</a:t>
            </a:r>
            <a:endParaRPr lang="en-US" sz="1400" dirty="0"/>
          </a:p>
        </p:txBody>
      </p:sp>
      <p:sp>
        <p:nvSpPr>
          <p:cNvPr id="18" name="Text 16"/>
          <p:cNvSpPr/>
          <p:nvPr/>
        </p:nvSpPr>
        <p:spPr>
          <a:xfrm>
            <a:off x="502920" y="3794760"/>
            <a:ext cx="3840480" cy="502920"/>
          </a:xfrm>
          <a:prstGeom prst="rect">
            <a:avLst/>
          </a:prstGeom>
          <a:noFill/>
          <a:ln/>
        </p:spPr>
        <p:txBody>
          <a:bodyPr wrap="square" lIns="0" tIns="0" rIns="0" bIns="0" rtlCol="0" anchor="ctr"/>
          <a:lstStyle/>
          <a:p>
            <a:pPr marL="0" indent="0">
              <a:buNone/>
            </a:pPr>
            <a:r>
              <a:rPr lang="en-US" sz="1200" dirty="0">
                <a:solidFill>
                  <a:srgbClr val="FFFFFF"/>
                </a:solidFill>
                <a:latin typeface="Calibri" pitchFamily="34" charset="0"/>
                <a:ea typeface="Calibri" pitchFamily="34" charset="-122"/>
                <a:cs typeface="Calibri" pitchFamily="34" charset="-120"/>
              </a:rPr>
              <a:t>Jesus is the true light; people loved darkness rather than light because their works were evil.</a:t>
            </a:r>
            <a:endParaRPr lang="en-US" sz="1200" dirty="0"/>
          </a:p>
        </p:txBody>
      </p:sp>
      <p:sp>
        <p:nvSpPr>
          <p:cNvPr id="19" name="Shape 17"/>
          <p:cNvSpPr/>
          <p:nvPr/>
        </p:nvSpPr>
        <p:spPr>
          <a:xfrm>
            <a:off x="4754880" y="3383280"/>
            <a:ext cx="4114800" cy="1005840"/>
          </a:xfrm>
          <a:prstGeom prst="rect">
            <a:avLst/>
          </a:prstGeom>
          <a:solidFill>
            <a:srgbClr val="1B2A4A"/>
          </a:solidFill>
          <a:ln/>
        </p:spPr>
        <p:txBody>
          <a:bodyPr/>
          <a:lstStyle/>
          <a:p>
            <a:endParaRPr lang="en-US"/>
          </a:p>
        </p:txBody>
      </p:sp>
      <p:sp>
        <p:nvSpPr>
          <p:cNvPr id="20" name="Text 18"/>
          <p:cNvSpPr/>
          <p:nvPr/>
        </p:nvSpPr>
        <p:spPr>
          <a:xfrm>
            <a:off x="4892040" y="3474720"/>
            <a:ext cx="3840480" cy="274320"/>
          </a:xfrm>
          <a:prstGeom prst="rect">
            <a:avLst/>
          </a:prstGeom>
          <a:noFill/>
          <a:ln/>
        </p:spPr>
        <p:txBody>
          <a:bodyPr wrap="square" lIns="0" tIns="0" rIns="0" bIns="0" rtlCol="0" anchor="ctr"/>
          <a:lstStyle/>
          <a:p>
            <a:pPr marL="0" indent="0">
              <a:buNone/>
            </a:pPr>
            <a:r>
              <a:rPr lang="en-US" sz="1400" b="1" dirty="0">
                <a:solidFill>
                  <a:srgbClr val="C9A227"/>
                </a:solidFill>
                <a:latin typeface="Georgia" pitchFamily="34" charset="0"/>
                <a:ea typeface="Georgia" pitchFamily="34" charset="-122"/>
                <a:cs typeface="Georgia" pitchFamily="34" charset="-120"/>
              </a:rPr>
              <a:t>Glory &amp; the Cross</a:t>
            </a:r>
            <a:endParaRPr lang="en-US" sz="1400" dirty="0"/>
          </a:p>
        </p:txBody>
      </p:sp>
      <p:sp>
        <p:nvSpPr>
          <p:cNvPr id="21" name="Text 19"/>
          <p:cNvSpPr/>
          <p:nvPr/>
        </p:nvSpPr>
        <p:spPr>
          <a:xfrm>
            <a:off x="4892040" y="3794760"/>
            <a:ext cx="3840480" cy="502920"/>
          </a:xfrm>
          <a:prstGeom prst="rect">
            <a:avLst/>
          </a:prstGeom>
          <a:noFill/>
          <a:ln/>
        </p:spPr>
        <p:txBody>
          <a:bodyPr wrap="square" lIns="0" tIns="0" rIns="0" bIns="0" rtlCol="0" anchor="ctr"/>
          <a:lstStyle/>
          <a:p>
            <a:pPr marL="0" indent="0">
              <a:buNone/>
            </a:pPr>
            <a:r>
              <a:rPr lang="en-US" sz="1200" dirty="0">
                <a:solidFill>
                  <a:srgbClr val="FFFFFF"/>
                </a:solidFill>
                <a:latin typeface="Calibri" pitchFamily="34" charset="0"/>
                <a:ea typeface="Calibri" pitchFamily="34" charset="-122"/>
                <a:cs typeface="Calibri" pitchFamily="34" charset="-120"/>
              </a:rPr>
              <a:t>The hour of glorification is the cross itself—glory through humility and obedience.</a:t>
            </a:r>
            <a:endParaRPr lang="en-US" sz="1200" dirty="0"/>
          </a:p>
        </p:txBody>
      </p:sp>
      <p:sp>
        <p:nvSpPr>
          <p:cNvPr id="22" name="Text 20"/>
          <p:cNvSpPr/>
          <p:nvPr/>
        </p:nvSpPr>
        <p:spPr>
          <a:xfrm>
            <a:off x="365760" y="4846320"/>
            <a:ext cx="6400800" cy="228600"/>
          </a:xfrm>
          <a:prstGeom prst="rect">
            <a:avLst/>
          </a:prstGeom>
          <a:noFill/>
          <a:ln/>
        </p:spPr>
        <p:txBody>
          <a:bodyPr wrap="square" lIns="0" tIns="0" rIns="0" bIns="0" rtlCol="0" anchor="ctr"/>
          <a:lstStyle/>
          <a:p>
            <a:pPr marL="0" indent="0">
              <a:buNone/>
            </a:pPr>
            <a:r>
              <a:rPr lang="en-US" sz="1000" dirty="0">
                <a:solidFill>
                  <a:srgbClr val="5A6A7A"/>
                </a:solidFill>
                <a:latin typeface="Calibri" pitchFamily="34" charset="0"/>
                <a:ea typeface="Calibri" pitchFamily="34" charset="-122"/>
                <a:cs typeface="Calibri" pitchFamily="34" charset="-120"/>
              </a:rPr>
              <a:t>Gospel of John | Introduction</a:t>
            </a:r>
            <a:endParaRPr lang="en-US" sz="1000" dirty="0"/>
          </a:p>
        </p:txBody>
      </p:sp>
      <p:sp>
        <p:nvSpPr>
          <p:cNvPr id="23" name="Text 21"/>
          <p:cNvSpPr/>
          <p:nvPr/>
        </p:nvSpPr>
        <p:spPr>
          <a:xfrm>
            <a:off x="8412480" y="4846320"/>
            <a:ext cx="457200" cy="228600"/>
          </a:xfrm>
          <a:prstGeom prst="rect">
            <a:avLst/>
          </a:prstGeom>
          <a:noFill/>
          <a:ln/>
        </p:spPr>
        <p:txBody>
          <a:bodyPr wrap="square" lIns="0" tIns="0" rIns="0" bIns="0" rtlCol="0" anchor="ctr"/>
          <a:lstStyle/>
          <a:p>
            <a:pPr marL="0" indent="0" algn="r">
              <a:buNone/>
            </a:pPr>
            <a:r>
              <a:rPr lang="en-US" sz="1000" dirty="0">
                <a:solidFill>
                  <a:srgbClr val="5A6A7A"/>
                </a:solidFill>
                <a:latin typeface="Calibri" pitchFamily="34" charset="0"/>
                <a:ea typeface="Calibri" pitchFamily="34" charset="-122"/>
                <a:cs typeface="Calibri" pitchFamily="34" charset="-120"/>
              </a:rPr>
              <a:t>8</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8F5F0"/>
        </a:solidFill>
        <a:effectLst/>
      </p:bgPr>
    </p:bg>
    <p:spTree>
      <p:nvGrpSpPr>
        <p:cNvPr id="1" name=""/>
        <p:cNvGrpSpPr/>
        <p:nvPr/>
      </p:nvGrpSpPr>
      <p:grpSpPr>
        <a:xfrm>
          <a:off x="0" y="0"/>
          <a:ext cx="0" cy="0"/>
          <a:chOff x="0" y="0"/>
          <a:chExt cx="0" cy="0"/>
        </a:xfrm>
      </p:grpSpPr>
      <p:sp>
        <p:nvSpPr>
          <p:cNvPr id="2" name="Shape 0"/>
          <p:cNvSpPr/>
          <p:nvPr/>
        </p:nvSpPr>
        <p:spPr>
          <a:xfrm>
            <a:off x="0" y="0"/>
            <a:ext cx="9144000" cy="822960"/>
          </a:xfrm>
          <a:prstGeom prst="rect">
            <a:avLst/>
          </a:prstGeom>
          <a:solidFill>
            <a:srgbClr val="1B2A4A"/>
          </a:solidFill>
          <a:ln/>
        </p:spPr>
        <p:txBody>
          <a:bodyPr/>
          <a:lstStyle/>
          <a:p>
            <a:endParaRPr lang="en-US"/>
          </a:p>
        </p:txBody>
      </p:sp>
      <p:sp>
        <p:nvSpPr>
          <p:cNvPr id="3" name="Text 1"/>
          <p:cNvSpPr/>
          <p:nvPr/>
        </p:nvSpPr>
        <p:spPr>
          <a:xfrm>
            <a:off x="365760" y="182880"/>
            <a:ext cx="8412480" cy="502920"/>
          </a:xfrm>
          <a:prstGeom prst="rect">
            <a:avLst/>
          </a:prstGeom>
          <a:noFill/>
          <a:ln/>
        </p:spPr>
        <p:txBody>
          <a:bodyPr wrap="square" lIns="0" tIns="0" rIns="0" bIns="0" rtlCol="0" anchor="ctr"/>
          <a:lstStyle/>
          <a:p>
            <a:pPr marL="0" indent="0">
              <a:buNone/>
            </a:pPr>
            <a:r>
              <a:rPr lang="en-US" sz="2200" b="1" dirty="0">
                <a:solidFill>
                  <a:srgbClr val="FFFFFF"/>
                </a:solidFill>
                <a:latin typeface="Georgia" pitchFamily="34" charset="0"/>
                <a:ea typeface="Georgia" pitchFamily="34" charset="-122"/>
                <a:cs typeface="Georgia" pitchFamily="34" charset="-120"/>
              </a:rPr>
              <a:t>Words of Eternal Life</a:t>
            </a:r>
            <a:endParaRPr lang="en-US" sz="2200" dirty="0"/>
          </a:p>
        </p:txBody>
      </p:sp>
      <p:sp>
        <p:nvSpPr>
          <p:cNvPr id="4" name="Shape 2"/>
          <p:cNvSpPr/>
          <p:nvPr/>
        </p:nvSpPr>
        <p:spPr>
          <a:xfrm>
            <a:off x="365760" y="1097280"/>
            <a:ext cx="8412480" cy="1371600"/>
          </a:xfrm>
          <a:prstGeom prst="rect">
            <a:avLst/>
          </a:prstGeom>
          <a:solidFill>
            <a:srgbClr val="1B2A4A"/>
          </a:solidFill>
          <a:ln/>
        </p:spPr>
        <p:txBody>
          <a:bodyPr/>
          <a:lstStyle/>
          <a:p>
            <a:endParaRPr lang="en-US"/>
          </a:p>
        </p:txBody>
      </p:sp>
      <p:sp>
        <p:nvSpPr>
          <p:cNvPr id="5" name="Text 3"/>
          <p:cNvSpPr/>
          <p:nvPr/>
        </p:nvSpPr>
        <p:spPr>
          <a:xfrm>
            <a:off x="548640" y="1234440"/>
            <a:ext cx="8046720" cy="274320"/>
          </a:xfrm>
          <a:prstGeom prst="rect">
            <a:avLst/>
          </a:prstGeom>
          <a:noFill/>
          <a:ln/>
        </p:spPr>
        <p:txBody>
          <a:bodyPr wrap="square" lIns="0" tIns="0" rIns="0" bIns="0" rtlCol="0" anchor="ctr"/>
          <a:lstStyle/>
          <a:p>
            <a:pPr marL="0" indent="0">
              <a:buNone/>
            </a:pPr>
            <a:r>
              <a:rPr lang="en-US" sz="1400" b="1" dirty="0">
                <a:solidFill>
                  <a:srgbClr val="C9A227"/>
                </a:solidFill>
                <a:latin typeface="Calibri" pitchFamily="34" charset="0"/>
                <a:ea typeface="Calibri" pitchFamily="34" charset="-122"/>
                <a:cs typeface="Calibri" pitchFamily="34" charset="-120"/>
              </a:rPr>
              <a:t>Peter's Confession</a:t>
            </a:r>
            <a:endParaRPr lang="en-US" sz="1400" dirty="0"/>
          </a:p>
        </p:txBody>
      </p:sp>
      <p:sp>
        <p:nvSpPr>
          <p:cNvPr id="6" name="Text 4"/>
          <p:cNvSpPr/>
          <p:nvPr/>
        </p:nvSpPr>
        <p:spPr>
          <a:xfrm>
            <a:off x="548640" y="1554480"/>
            <a:ext cx="8046720" cy="640080"/>
          </a:xfrm>
          <a:prstGeom prst="rect">
            <a:avLst/>
          </a:prstGeom>
          <a:noFill/>
          <a:ln/>
        </p:spPr>
        <p:txBody>
          <a:bodyPr wrap="square" lIns="0" tIns="0" rIns="0" bIns="0" rtlCol="0" anchor="ctr"/>
          <a:lstStyle/>
          <a:p>
            <a:pPr marL="0" indent="0">
              <a:buNone/>
            </a:pPr>
            <a:r>
              <a:rPr lang="en-US" sz="1500" i="1" dirty="0">
                <a:solidFill>
                  <a:srgbClr val="FFFFFF"/>
                </a:solidFill>
                <a:latin typeface="Georgia" pitchFamily="34" charset="0"/>
                <a:ea typeface="Georgia" pitchFamily="34" charset="-122"/>
                <a:cs typeface="Georgia" pitchFamily="34" charset="-120"/>
              </a:rPr>
              <a:t>Lord, to whom shall we go? You have the words of eternal life, and we have believed, and have come to know, that you are the Holy One of God.</a:t>
            </a:r>
            <a:endParaRPr lang="en-US" sz="1500" dirty="0"/>
          </a:p>
        </p:txBody>
      </p:sp>
      <p:sp>
        <p:nvSpPr>
          <p:cNvPr id="7" name="Text 5"/>
          <p:cNvSpPr/>
          <p:nvPr/>
        </p:nvSpPr>
        <p:spPr>
          <a:xfrm>
            <a:off x="548640" y="2194560"/>
            <a:ext cx="8046720" cy="228600"/>
          </a:xfrm>
          <a:prstGeom prst="rect">
            <a:avLst/>
          </a:prstGeom>
          <a:noFill/>
          <a:ln/>
        </p:spPr>
        <p:txBody>
          <a:bodyPr wrap="square" lIns="0" tIns="0" rIns="0" bIns="0" rtlCol="0" anchor="ctr"/>
          <a:lstStyle/>
          <a:p>
            <a:pPr marL="0" indent="0">
              <a:buNone/>
            </a:pPr>
            <a:r>
              <a:rPr lang="en-US" sz="1200" dirty="0">
                <a:solidFill>
                  <a:srgbClr val="E8E4DE"/>
                </a:solidFill>
                <a:latin typeface="Calibri" pitchFamily="34" charset="0"/>
                <a:ea typeface="Calibri" pitchFamily="34" charset="-122"/>
                <a:cs typeface="Calibri" pitchFamily="34" charset="-120"/>
              </a:rPr>
              <a:t>— John 6:68–69 (ESV)</a:t>
            </a:r>
            <a:endParaRPr lang="en-US" sz="1200" dirty="0"/>
          </a:p>
        </p:txBody>
      </p:sp>
      <p:sp>
        <p:nvSpPr>
          <p:cNvPr id="8" name="Shape 6"/>
          <p:cNvSpPr/>
          <p:nvPr/>
        </p:nvSpPr>
        <p:spPr>
          <a:xfrm>
            <a:off x="365760" y="2697480"/>
            <a:ext cx="8412480" cy="1737360"/>
          </a:xfrm>
          <a:prstGeom prst="rect">
            <a:avLst/>
          </a:prstGeom>
          <a:solidFill>
            <a:srgbClr val="1B2A4A"/>
          </a:solidFill>
          <a:ln/>
        </p:spPr>
        <p:txBody>
          <a:bodyPr/>
          <a:lstStyle/>
          <a:p>
            <a:endParaRPr lang="en-US"/>
          </a:p>
        </p:txBody>
      </p:sp>
      <p:sp>
        <p:nvSpPr>
          <p:cNvPr id="9" name="Text 7"/>
          <p:cNvSpPr/>
          <p:nvPr/>
        </p:nvSpPr>
        <p:spPr>
          <a:xfrm>
            <a:off x="548640" y="2834640"/>
            <a:ext cx="8046720" cy="274320"/>
          </a:xfrm>
          <a:prstGeom prst="rect">
            <a:avLst/>
          </a:prstGeom>
          <a:noFill/>
          <a:ln/>
        </p:spPr>
        <p:txBody>
          <a:bodyPr wrap="square" lIns="0" tIns="0" rIns="0" bIns="0" rtlCol="0" anchor="ctr"/>
          <a:lstStyle/>
          <a:p>
            <a:pPr marL="0" indent="0">
              <a:buNone/>
            </a:pPr>
            <a:r>
              <a:rPr lang="en-US" sz="1400" b="1" dirty="0">
                <a:solidFill>
                  <a:srgbClr val="C9A227"/>
                </a:solidFill>
                <a:latin typeface="Calibri" pitchFamily="34" charset="0"/>
                <a:ea typeface="Calibri" pitchFamily="34" charset="-122"/>
                <a:cs typeface="Calibri" pitchFamily="34" charset="-120"/>
              </a:rPr>
              <a:t>Jesus on Authority and Eternal Life</a:t>
            </a:r>
            <a:endParaRPr lang="en-US" sz="1400" dirty="0"/>
          </a:p>
        </p:txBody>
      </p:sp>
      <p:sp>
        <p:nvSpPr>
          <p:cNvPr id="10" name="Text 8"/>
          <p:cNvSpPr/>
          <p:nvPr/>
        </p:nvSpPr>
        <p:spPr>
          <a:xfrm>
            <a:off x="548640" y="3154680"/>
            <a:ext cx="8046720" cy="914400"/>
          </a:xfrm>
          <a:prstGeom prst="rect">
            <a:avLst/>
          </a:prstGeom>
          <a:noFill/>
          <a:ln/>
        </p:spPr>
        <p:txBody>
          <a:bodyPr wrap="square" lIns="0" tIns="0" rIns="0" bIns="0" rtlCol="0" anchor="ctr"/>
          <a:lstStyle/>
          <a:p>
            <a:pPr marL="0" indent="0">
              <a:buNone/>
            </a:pPr>
            <a:r>
              <a:rPr lang="en-US" sz="1500" i="1" dirty="0">
                <a:solidFill>
                  <a:srgbClr val="FFFFFF"/>
                </a:solidFill>
                <a:latin typeface="Georgia" pitchFamily="34" charset="0"/>
                <a:ea typeface="Georgia" pitchFamily="34" charset="-122"/>
                <a:cs typeface="Georgia" pitchFamily="34" charset="-120"/>
              </a:rPr>
              <a:t>Father… you have given him authority over all flesh, to give eternal life to all whom you have given him. And this is eternal life, that they know you, the only true God, and Jesus Christ whom you have sent.</a:t>
            </a:r>
            <a:endParaRPr lang="en-US" sz="1500" dirty="0"/>
          </a:p>
        </p:txBody>
      </p:sp>
      <p:sp>
        <p:nvSpPr>
          <p:cNvPr id="11" name="Text 9"/>
          <p:cNvSpPr/>
          <p:nvPr/>
        </p:nvSpPr>
        <p:spPr>
          <a:xfrm>
            <a:off x="548640" y="4114800"/>
            <a:ext cx="8046720" cy="228600"/>
          </a:xfrm>
          <a:prstGeom prst="rect">
            <a:avLst/>
          </a:prstGeom>
          <a:noFill/>
          <a:ln/>
        </p:spPr>
        <p:txBody>
          <a:bodyPr wrap="square" lIns="0" tIns="0" rIns="0" bIns="0" rtlCol="0" anchor="ctr"/>
          <a:lstStyle/>
          <a:p>
            <a:pPr marL="0" indent="0">
              <a:buNone/>
            </a:pPr>
            <a:r>
              <a:rPr lang="en-US" sz="1200" dirty="0">
                <a:solidFill>
                  <a:srgbClr val="E8E4DE"/>
                </a:solidFill>
                <a:latin typeface="Calibri" pitchFamily="34" charset="0"/>
                <a:ea typeface="Calibri" pitchFamily="34" charset="-122"/>
                <a:cs typeface="Calibri" pitchFamily="34" charset="-120"/>
              </a:rPr>
              <a:t>— John 17:2–3 (ESV)</a:t>
            </a:r>
            <a:endParaRPr lang="en-US" sz="1200" dirty="0"/>
          </a:p>
        </p:txBody>
      </p:sp>
      <p:sp>
        <p:nvSpPr>
          <p:cNvPr id="12" name="Text 10"/>
          <p:cNvSpPr/>
          <p:nvPr/>
        </p:nvSpPr>
        <p:spPr>
          <a:xfrm>
            <a:off x="365760" y="4846320"/>
            <a:ext cx="6400800" cy="228600"/>
          </a:xfrm>
          <a:prstGeom prst="rect">
            <a:avLst/>
          </a:prstGeom>
          <a:noFill/>
          <a:ln/>
        </p:spPr>
        <p:txBody>
          <a:bodyPr wrap="square" lIns="0" tIns="0" rIns="0" bIns="0" rtlCol="0" anchor="ctr"/>
          <a:lstStyle/>
          <a:p>
            <a:pPr marL="0" indent="0">
              <a:buNone/>
            </a:pPr>
            <a:r>
              <a:rPr lang="en-US" sz="1000" dirty="0">
                <a:solidFill>
                  <a:srgbClr val="5A6A7A"/>
                </a:solidFill>
                <a:latin typeface="Calibri" pitchFamily="34" charset="0"/>
                <a:ea typeface="Calibri" pitchFamily="34" charset="-122"/>
                <a:cs typeface="Calibri" pitchFamily="34" charset="-120"/>
              </a:rPr>
              <a:t>Gospel of John | Introduction</a:t>
            </a:r>
            <a:endParaRPr lang="en-US" sz="1000" dirty="0"/>
          </a:p>
        </p:txBody>
      </p:sp>
      <p:sp>
        <p:nvSpPr>
          <p:cNvPr id="13" name="Text 11"/>
          <p:cNvSpPr/>
          <p:nvPr/>
        </p:nvSpPr>
        <p:spPr>
          <a:xfrm>
            <a:off x="8412480" y="4846320"/>
            <a:ext cx="457200" cy="228600"/>
          </a:xfrm>
          <a:prstGeom prst="rect">
            <a:avLst/>
          </a:prstGeom>
          <a:noFill/>
          <a:ln/>
        </p:spPr>
        <p:txBody>
          <a:bodyPr wrap="square" lIns="0" tIns="0" rIns="0" bIns="0" rtlCol="0" anchor="ctr"/>
          <a:lstStyle/>
          <a:p>
            <a:pPr marL="0" indent="0" algn="r">
              <a:buNone/>
            </a:pPr>
            <a:r>
              <a:rPr lang="en-US" sz="1000" dirty="0">
                <a:solidFill>
                  <a:srgbClr val="5A6A7A"/>
                </a:solidFill>
                <a:latin typeface="Calibri" pitchFamily="34" charset="0"/>
                <a:ea typeface="Calibri" pitchFamily="34" charset="-122"/>
                <a:cs typeface="Calibri" pitchFamily="34" charset="-120"/>
              </a:rPr>
              <a:t>9</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136</TotalTime>
  <Words>1518</Words>
  <Application>Microsoft Office PowerPoint</Application>
  <PresentationFormat>On-screen Show (16:9)</PresentationFormat>
  <Paragraphs>207</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the Gospel of John</dc:title>
  <dc:subject>Overview of the Gospel of John</dc:subject>
  <dc:creator>Bible Study Series</dc:creator>
  <cp:lastModifiedBy>Stan Jack</cp:lastModifiedBy>
  <cp:revision>4</cp:revision>
  <dcterms:created xsi:type="dcterms:W3CDTF">2026-08-20T14:22:08Z</dcterms:created>
  <dcterms:modified xsi:type="dcterms:W3CDTF">2026-08-21T14:07:56Z</dcterms:modified>
</cp:coreProperties>
</file>