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2"/>
  </p:notesMasterIdLst>
  <p:sldIdLst>
    <p:sldId id="256" r:id="rId2"/>
    <p:sldId id="257" r:id="rId3"/>
    <p:sldId id="261" r:id="rId4"/>
    <p:sldId id="266" r:id="rId5"/>
    <p:sldId id="267" r:id="rId6"/>
    <p:sldId id="268" r:id="rId7"/>
    <p:sldId id="278" r:id="rId8"/>
    <p:sldId id="262" r:id="rId9"/>
    <p:sldId id="263" r:id="rId10"/>
    <p:sldId id="270" r:id="rId11"/>
    <p:sldId id="281" r:id="rId12"/>
    <p:sldId id="271" r:id="rId13"/>
    <p:sldId id="272" r:id="rId14"/>
    <p:sldId id="273" r:id="rId15"/>
    <p:sldId id="282" r:id="rId16"/>
    <p:sldId id="280" r:id="rId17"/>
    <p:sldId id="274" r:id="rId18"/>
    <p:sldId id="283" r:id="rId19"/>
    <p:sldId id="275" r:id="rId20"/>
    <p:sldId id="276" r:id="rId21"/>
  </p:sld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73" d="100"/>
          <a:sy n="73" d="100"/>
        </p:scale>
        <p:origin x="82" y="17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64143277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33A872-5BDD-F2EB-8924-D1B01361364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5D1ECC0-68B1-82B2-12C7-FDFD1BF7806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0C09AF8-996A-EA6F-0531-E100EB94D2DD}"/>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D65ED8D0-1A76-1A82-C7C5-14DB25B7160F}"/>
              </a:ext>
            </a:extLst>
          </p:cNvPr>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251435142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0FF1F2-B045-BCEC-6099-D842B4C3761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D065D9B-649F-8ED2-B334-32B1EA9F4F9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F4AFADE-9E3D-5517-B982-9E5983349F88}"/>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81D497D1-9072-B695-0D2A-51B47B786C43}"/>
              </a:ext>
            </a:extLst>
          </p:cNvPr>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22966965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F7F5F0"/>
        </a:solidFill>
        <a:effectLst/>
      </p:bgPr>
    </p:bg>
    <p:spTree>
      <p:nvGrpSpPr>
        <p:cNvPr id="1" name=""/>
        <p:cNvGrpSpPr/>
        <p:nvPr/>
      </p:nvGrpSpPr>
      <p:grpSpPr>
        <a:xfrm>
          <a:off x="0" y="0"/>
          <a:ext cx="0" cy="0"/>
          <a:chOff x="0" y="0"/>
          <a:chExt cx="0" cy="0"/>
        </a:xfrm>
      </p:grpSpPr>
      <p:sp>
        <p:nvSpPr>
          <p:cNvPr id="2" name="Shape 0"/>
          <p:cNvSpPr/>
          <p:nvPr/>
        </p:nvSpPr>
        <p:spPr>
          <a:xfrm>
            <a:off x="685800" y="457200"/>
            <a:ext cx="146304" cy="146304"/>
          </a:xfrm>
          <a:prstGeom prst="rect">
            <a:avLst/>
          </a:prstGeom>
          <a:solidFill>
            <a:srgbClr val="7B2D26"/>
          </a:solidFill>
          <a:ln w="12700">
            <a:solidFill>
              <a:srgbClr val="7B2D26"/>
            </a:solidFill>
            <a:prstDash val="solid"/>
          </a:ln>
        </p:spPr>
        <p:txBody>
          <a:bodyPr/>
          <a:lstStyle/>
          <a:p>
            <a:endParaRPr lang="en-US"/>
          </a:p>
        </p:txBody>
      </p:sp>
      <p:sp>
        <p:nvSpPr>
          <p:cNvPr id="3" name="Text 1"/>
          <p:cNvSpPr/>
          <p:nvPr/>
        </p:nvSpPr>
        <p:spPr>
          <a:xfrm>
            <a:off x="941832" y="420624"/>
            <a:ext cx="10058400" cy="237744"/>
          </a:xfrm>
          <a:prstGeom prst="rect">
            <a:avLst/>
          </a:prstGeom>
          <a:noFill/>
          <a:ln/>
        </p:spPr>
        <p:txBody>
          <a:bodyPr wrap="square" lIns="0" tIns="0" rIns="0" bIns="0" rtlCol="0" anchor="ctr"/>
          <a:lstStyle/>
          <a:p>
            <a:pPr marL="0" indent="0">
              <a:buNone/>
            </a:pPr>
            <a:r>
              <a:rPr lang="en-US" sz="1200" kern="0" spc="220" dirty="0">
                <a:solidFill>
                  <a:srgbClr val="7A7A7A"/>
                </a:solidFill>
                <a:latin typeface="Calibri" pitchFamily="34" charset="0"/>
                <a:ea typeface="Calibri" pitchFamily="34" charset="-122"/>
                <a:cs typeface="Calibri" pitchFamily="34" charset="-120"/>
              </a:rPr>
              <a:t>GOSPEL OF JOHN  ·  ESV</a:t>
            </a:r>
            <a:endParaRPr lang="en-US" sz="1200" dirty="0"/>
          </a:p>
        </p:txBody>
      </p:sp>
      <p:sp>
        <p:nvSpPr>
          <p:cNvPr id="4" name="Text 2"/>
          <p:cNvSpPr/>
          <p:nvPr/>
        </p:nvSpPr>
        <p:spPr>
          <a:xfrm>
            <a:off x="685800" y="2057400"/>
            <a:ext cx="10789920" cy="365760"/>
          </a:xfrm>
          <a:prstGeom prst="rect">
            <a:avLst/>
          </a:prstGeom>
          <a:noFill/>
          <a:ln/>
        </p:spPr>
        <p:txBody>
          <a:bodyPr wrap="square" lIns="0" tIns="0" rIns="0" bIns="0" rtlCol="0" anchor="ctr"/>
          <a:lstStyle/>
          <a:p>
            <a:pPr marL="0" indent="0" algn="ctr">
              <a:buNone/>
            </a:pPr>
            <a:r>
              <a:rPr lang="en-US" sz="1600">
                <a:solidFill>
                  <a:srgbClr val="7B2D26"/>
                </a:solidFill>
                <a:latin typeface="Calibri" pitchFamily="34" charset="0"/>
                <a:ea typeface="Calibri" pitchFamily="34" charset="-122"/>
                <a:cs typeface="Calibri" pitchFamily="34" charset="-120"/>
              </a:rPr>
              <a:t>Chapter 1:1–18</a:t>
            </a:r>
            <a:endParaRPr lang="en-US" sz="1800" dirty="0"/>
          </a:p>
        </p:txBody>
      </p:sp>
      <p:sp>
        <p:nvSpPr>
          <p:cNvPr id="5" name="Text 3"/>
          <p:cNvSpPr/>
          <p:nvPr/>
        </p:nvSpPr>
        <p:spPr>
          <a:xfrm>
            <a:off x="685800" y="2468880"/>
            <a:ext cx="10789920" cy="640080"/>
          </a:xfrm>
          <a:prstGeom prst="rect">
            <a:avLst/>
          </a:prstGeom>
          <a:noFill/>
          <a:ln/>
        </p:spPr>
        <p:txBody>
          <a:bodyPr wrap="square" lIns="0" tIns="0" rIns="0" bIns="0" rtlCol="0" anchor="ctr"/>
          <a:lstStyle/>
          <a:p>
            <a:pPr marL="0" indent="0" algn="ctr">
              <a:buNone/>
            </a:pPr>
            <a:r>
              <a:rPr lang="en-US" sz="3600" dirty="0">
                <a:solidFill>
                  <a:srgbClr val="1A1A1A"/>
                </a:solidFill>
                <a:latin typeface="Georgia" pitchFamily="34" charset="0"/>
                <a:ea typeface="Georgia" pitchFamily="34" charset="-122"/>
                <a:cs typeface="Georgia" pitchFamily="34" charset="-120"/>
              </a:rPr>
              <a:t>The Word Became Flesh</a:t>
            </a:r>
            <a:endParaRPr lang="en-US" sz="36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5">
    <p:bg>
      <p:bgPr>
        <a:solidFill>
          <a:srgbClr val="F7F5F0"/>
        </a:solidFill>
        <a:effectLst/>
      </p:bgPr>
    </p:bg>
    <p:spTree>
      <p:nvGrpSpPr>
        <p:cNvPr id="1" name=""/>
        <p:cNvGrpSpPr/>
        <p:nvPr/>
      </p:nvGrpSpPr>
      <p:grpSpPr>
        <a:xfrm>
          <a:off x="0" y="0"/>
          <a:ext cx="0" cy="0"/>
          <a:chOff x="0" y="0"/>
          <a:chExt cx="0" cy="0"/>
        </a:xfrm>
      </p:grpSpPr>
      <p:sp>
        <p:nvSpPr>
          <p:cNvPr id="2" name="Shape 0"/>
          <p:cNvSpPr/>
          <p:nvPr/>
        </p:nvSpPr>
        <p:spPr>
          <a:xfrm>
            <a:off x="685800" y="457200"/>
            <a:ext cx="146304" cy="146304"/>
          </a:xfrm>
          <a:prstGeom prst="rect">
            <a:avLst/>
          </a:prstGeom>
          <a:solidFill>
            <a:srgbClr val="7B2D26"/>
          </a:solidFill>
          <a:ln w="12700">
            <a:solidFill>
              <a:srgbClr val="7B2D26"/>
            </a:solidFill>
            <a:prstDash val="solid"/>
          </a:ln>
        </p:spPr>
        <p:txBody>
          <a:bodyPr/>
          <a:lstStyle/>
          <a:p>
            <a:endParaRPr lang="en-US"/>
          </a:p>
        </p:txBody>
      </p:sp>
      <p:sp>
        <p:nvSpPr>
          <p:cNvPr id="4" name="Text 2"/>
          <p:cNvSpPr/>
          <p:nvPr/>
        </p:nvSpPr>
        <p:spPr>
          <a:xfrm>
            <a:off x="685800" y="6473952"/>
            <a:ext cx="9875520" cy="237744"/>
          </a:xfrm>
          <a:prstGeom prst="rect">
            <a:avLst/>
          </a:prstGeom>
          <a:noFill/>
          <a:ln/>
        </p:spPr>
        <p:txBody>
          <a:bodyPr wrap="square" lIns="0" tIns="0" rIns="0" bIns="0" rtlCol="0" anchor="ctr"/>
          <a:lstStyle/>
          <a:p>
            <a:pPr marL="0" indent="0">
              <a:buNone/>
            </a:pPr>
            <a:r>
              <a:rPr lang="en-US" sz="1100" i="1" dirty="0">
                <a:solidFill>
                  <a:srgbClr val="7A7A7A"/>
                </a:solidFill>
                <a:latin typeface="Calibri" pitchFamily="34" charset="0"/>
                <a:ea typeface="Calibri" pitchFamily="34" charset="-122"/>
                <a:cs typeface="Calibri" pitchFamily="34" charset="-120"/>
              </a:rPr>
              <a:t>John 1:6–8 ESV</a:t>
            </a:r>
            <a:endParaRPr lang="en-US" sz="1100" dirty="0"/>
          </a:p>
        </p:txBody>
      </p:sp>
      <p:sp>
        <p:nvSpPr>
          <p:cNvPr id="5" name="Text 3"/>
          <p:cNvSpPr/>
          <p:nvPr/>
        </p:nvSpPr>
        <p:spPr>
          <a:xfrm>
            <a:off x="941832" y="420624"/>
            <a:ext cx="10058400" cy="237744"/>
          </a:xfrm>
          <a:prstGeom prst="rect">
            <a:avLst/>
          </a:prstGeom>
          <a:noFill/>
          <a:ln/>
        </p:spPr>
        <p:txBody>
          <a:bodyPr wrap="square" lIns="0" tIns="0" rIns="0" bIns="0" rtlCol="0" anchor="ctr"/>
          <a:lstStyle/>
          <a:p>
            <a:pPr marL="0" indent="0">
              <a:buNone/>
            </a:pPr>
            <a:r>
              <a:rPr lang="en-US" sz="1100" kern="0" spc="200" dirty="0">
                <a:solidFill>
                  <a:srgbClr val="7A7A7A"/>
                </a:solidFill>
                <a:latin typeface="Calibri" pitchFamily="34" charset="0"/>
                <a:ea typeface="Calibri" pitchFamily="34" charset="-122"/>
                <a:cs typeface="Calibri" pitchFamily="34" charset="-120"/>
              </a:rPr>
              <a:t>THE PROLOGUE</a:t>
            </a:r>
            <a:endParaRPr lang="en-US" sz="1100" dirty="0"/>
          </a:p>
        </p:txBody>
      </p:sp>
      <p:sp>
        <p:nvSpPr>
          <p:cNvPr id="6" name="Text 4"/>
          <p:cNvSpPr/>
          <p:nvPr/>
        </p:nvSpPr>
        <p:spPr>
          <a:xfrm>
            <a:off x="685800" y="841248"/>
            <a:ext cx="10789920" cy="502920"/>
          </a:xfrm>
          <a:prstGeom prst="rect">
            <a:avLst/>
          </a:prstGeom>
          <a:noFill/>
          <a:ln/>
        </p:spPr>
        <p:txBody>
          <a:bodyPr wrap="square" lIns="0" tIns="0" rIns="0" bIns="0" rtlCol="0" anchor="ctr"/>
          <a:lstStyle/>
          <a:p>
            <a:pPr marL="0" indent="0">
              <a:buNone/>
            </a:pPr>
            <a:r>
              <a:rPr lang="en-US" sz="2600" dirty="0">
                <a:solidFill>
                  <a:srgbClr val="1A1A1A"/>
                </a:solidFill>
                <a:latin typeface="Georgia" pitchFamily="34" charset="0"/>
                <a:ea typeface="Georgia" pitchFamily="34" charset="-122"/>
                <a:cs typeface="Georgia" pitchFamily="34" charset="-120"/>
              </a:rPr>
              <a:t>John 1:6–8</a:t>
            </a:r>
            <a:endParaRPr lang="en-US" sz="2600" dirty="0"/>
          </a:p>
        </p:txBody>
      </p:sp>
      <p:sp>
        <p:nvSpPr>
          <p:cNvPr id="7" name="Shape 5"/>
          <p:cNvSpPr/>
          <p:nvPr/>
        </p:nvSpPr>
        <p:spPr>
          <a:xfrm>
            <a:off x="685800" y="1463040"/>
            <a:ext cx="10789920" cy="3108960"/>
          </a:xfrm>
          <a:prstGeom prst="roundRect">
            <a:avLst>
              <a:gd name="adj" fmla="val 1765"/>
            </a:avLst>
          </a:prstGeom>
          <a:solidFill>
            <a:srgbClr val="FFFFFF"/>
          </a:solidFill>
          <a:ln w="12700">
            <a:solidFill>
              <a:srgbClr val="D9D5CC"/>
            </a:solidFill>
            <a:prstDash val="solid"/>
          </a:ln>
        </p:spPr>
        <p:txBody>
          <a:bodyPr/>
          <a:lstStyle/>
          <a:p>
            <a:endParaRPr lang="en-US"/>
          </a:p>
        </p:txBody>
      </p:sp>
      <p:sp>
        <p:nvSpPr>
          <p:cNvPr id="8" name="Text 6"/>
          <p:cNvSpPr/>
          <p:nvPr/>
        </p:nvSpPr>
        <p:spPr>
          <a:xfrm>
            <a:off x="1005840" y="1645920"/>
            <a:ext cx="10149840" cy="2743200"/>
          </a:xfrm>
          <a:prstGeom prst="rect">
            <a:avLst/>
          </a:prstGeom>
          <a:noFill/>
          <a:ln/>
        </p:spPr>
        <p:txBody>
          <a:bodyPr wrap="square" lIns="0" tIns="0" rIns="0" bIns="0" rtlCol="0" anchor="ctr"/>
          <a:lstStyle/>
          <a:p>
            <a:pPr marL="0" indent="0">
              <a:buNone/>
            </a:pPr>
            <a:r>
              <a:rPr lang="en-US" sz="1600" i="1">
                <a:solidFill>
                  <a:srgbClr val="1A1A1A"/>
                </a:solidFill>
                <a:latin typeface="Georgia" pitchFamily="34" charset="0"/>
                <a:ea typeface="Georgia" pitchFamily="34" charset="-122"/>
                <a:cs typeface="Georgia" pitchFamily="34" charset="-120"/>
              </a:rPr>
              <a:t>There was a man sent from God, whose name was John. He came as a witness, to bear witness about the light, that all might believe through him. He was not the light, but came to bear witness about the light.</a:t>
            </a:r>
            <a:endParaRPr lang="en-US" sz="18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7F5F0"/>
        </a:solidFill>
        <a:effectLst/>
      </p:bgPr>
    </p:bg>
    <p:spTree>
      <p:nvGrpSpPr>
        <p:cNvPr id="1" name=""/>
        <p:cNvGrpSpPr/>
        <p:nvPr/>
      </p:nvGrpSpPr>
      <p:grpSpPr>
        <a:xfrm>
          <a:off x="0" y="0"/>
          <a:ext cx="0" cy="0"/>
          <a:chOff x="0" y="0"/>
          <a:chExt cx="0" cy="0"/>
        </a:xfrm>
      </p:grpSpPr>
      <p:sp>
        <p:nvSpPr>
          <p:cNvPr id="2" name="Shape 0"/>
          <p:cNvSpPr/>
          <p:nvPr/>
        </p:nvSpPr>
        <p:spPr>
          <a:xfrm>
            <a:off x="685800" y="457200"/>
            <a:ext cx="146304" cy="146304"/>
          </a:xfrm>
          <a:prstGeom prst="rect">
            <a:avLst/>
          </a:prstGeom>
          <a:solidFill>
            <a:srgbClr val="7B2D26"/>
          </a:solidFill>
          <a:ln w="12700">
            <a:solidFill>
              <a:srgbClr val="7B2D26"/>
            </a:solidFill>
            <a:prstDash val="solid"/>
          </a:ln>
        </p:spPr>
        <p:txBody>
          <a:bodyPr/>
          <a:lstStyle/>
          <a:p>
            <a:endParaRPr lang="en-US"/>
          </a:p>
        </p:txBody>
      </p:sp>
      <p:sp>
        <p:nvSpPr>
          <p:cNvPr id="4" name="Text 2"/>
          <p:cNvSpPr/>
          <p:nvPr/>
        </p:nvSpPr>
        <p:spPr>
          <a:xfrm>
            <a:off x="685800" y="6473952"/>
            <a:ext cx="9875520" cy="237744"/>
          </a:xfrm>
          <a:prstGeom prst="rect">
            <a:avLst/>
          </a:prstGeom>
          <a:noFill/>
          <a:ln/>
        </p:spPr>
        <p:txBody>
          <a:bodyPr wrap="square" lIns="0" tIns="0" rIns="0" bIns="0" rtlCol="0" anchor="ctr"/>
          <a:lstStyle/>
          <a:p>
            <a:pPr marL="0" indent="0">
              <a:buNone/>
            </a:pPr>
            <a:r>
              <a:rPr lang="en-US" sz="1100" i="1">
                <a:solidFill>
                  <a:srgbClr val="7A7A7A"/>
                </a:solidFill>
                <a:latin typeface="Calibri" pitchFamily="34" charset="0"/>
                <a:ea typeface="Calibri" pitchFamily="34" charset="-122"/>
                <a:cs typeface="Calibri" pitchFamily="34" charset="-120"/>
              </a:rPr>
              <a:t>John 1:6-8 ESV  ·  Isaiah 40; Malachi 3-4; Matthew 11:11</a:t>
            </a:r>
            <a:endParaRPr lang="en-US" sz="1100"/>
          </a:p>
        </p:txBody>
      </p:sp>
      <p:sp>
        <p:nvSpPr>
          <p:cNvPr id="5" name="Text 3"/>
          <p:cNvSpPr/>
          <p:nvPr/>
        </p:nvSpPr>
        <p:spPr>
          <a:xfrm>
            <a:off x="941832" y="420624"/>
            <a:ext cx="10058400" cy="237744"/>
          </a:xfrm>
          <a:prstGeom prst="rect">
            <a:avLst/>
          </a:prstGeom>
          <a:noFill/>
          <a:ln/>
        </p:spPr>
        <p:txBody>
          <a:bodyPr wrap="square" lIns="0" tIns="0" rIns="0" bIns="0" rtlCol="0" anchor="ctr"/>
          <a:lstStyle/>
          <a:p>
            <a:pPr marL="0" indent="0">
              <a:buNone/>
            </a:pPr>
            <a:r>
              <a:rPr lang="en-US" sz="1100" kern="0" spc="200">
                <a:solidFill>
                  <a:srgbClr val="7A7A7A"/>
                </a:solidFill>
                <a:latin typeface="Calibri" pitchFamily="34" charset="0"/>
                <a:ea typeface="Calibri" pitchFamily="34" charset="-122"/>
                <a:cs typeface="Calibri" pitchFamily="34" charset="-120"/>
              </a:rPr>
              <a:t>THE WITNESS</a:t>
            </a:r>
            <a:endParaRPr lang="en-US" sz="1100"/>
          </a:p>
        </p:txBody>
      </p:sp>
      <p:sp>
        <p:nvSpPr>
          <p:cNvPr id="6" name="Text 4"/>
          <p:cNvSpPr/>
          <p:nvPr/>
        </p:nvSpPr>
        <p:spPr>
          <a:xfrm>
            <a:off x="685800" y="841248"/>
            <a:ext cx="10789920" cy="502920"/>
          </a:xfrm>
          <a:prstGeom prst="rect">
            <a:avLst/>
          </a:prstGeom>
          <a:noFill/>
          <a:ln/>
        </p:spPr>
        <p:txBody>
          <a:bodyPr wrap="square" lIns="0" tIns="0" rIns="0" bIns="0" rtlCol="0" anchor="ctr"/>
          <a:lstStyle/>
          <a:p>
            <a:pPr marL="0" indent="0">
              <a:buNone/>
            </a:pPr>
            <a:r>
              <a:rPr lang="en-US" sz="2600">
                <a:solidFill>
                  <a:srgbClr val="1A1A1A"/>
                </a:solidFill>
                <a:latin typeface="Georgia" pitchFamily="34" charset="0"/>
                <a:ea typeface="Georgia" pitchFamily="34" charset="-122"/>
                <a:cs typeface="Georgia" pitchFamily="34" charset="-120"/>
              </a:rPr>
              <a:t>There came a man sent from God</a:t>
            </a:r>
            <a:endParaRPr lang="en-US" sz="2600"/>
          </a:p>
        </p:txBody>
      </p:sp>
      <p:sp>
        <p:nvSpPr>
          <p:cNvPr id="7" name="Text 5"/>
          <p:cNvSpPr/>
          <p:nvPr/>
        </p:nvSpPr>
        <p:spPr>
          <a:xfrm>
            <a:off x="685800" y="1463040"/>
            <a:ext cx="10789920" cy="457200"/>
          </a:xfrm>
          <a:prstGeom prst="rect">
            <a:avLst/>
          </a:prstGeom>
          <a:noFill/>
          <a:ln/>
        </p:spPr>
        <p:txBody>
          <a:bodyPr wrap="square" lIns="0" tIns="0" rIns="0" bIns="0" rtlCol="0" anchor="ctr"/>
          <a:lstStyle/>
          <a:p>
            <a:pPr marL="0" indent="0">
              <a:buNone/>
            </a:pPr>
            <a:r>
              <a:rPr lang="en-US" sz="1600" i="1">
                <a:solidFill>
                  <a:srgbClr val="7A7A7A"/>
                </a:solidFill>
                <a:latin typeface="Calibri" pitchFamily="34" charset="0"/>
                <a:ea typeface="Calibri" pitchFamily="34" charset="-122"/>
                <a:cs typeface="Calibri" pitchFamily="34" charset="-120"/>
              </a:rPr>
              <a:t>The Prologue turns from the eternal Word to a historical witness.</a:t>
            </a:r>
            <a:endParaRPr lang="en-US" sz="1600"/>
          </a:p>
        </p:txBody>
      </p:sp>
      <p:sp>
        <p:nvSpPr>
          <p:cNvPr id="8" name="Text 6"/>
          <p:cNvSpPr/>
          <p:nvPr/>
        </p:nvSpPr>
        <p:spPr>
          <a:xfrm>
            <a:off x="685800" y="1920240"/>
            <a:ext cx="3291840" cy="777240"/>
          </a:xfrm>
          <a:prstGeom prst="rect">
            <a:avLst/>
          </a:prstGeom>
          <a:noFill/>
          <a:ln/>
        </p:spPr>
        <p:txBody>
          <a:bodyPr wrap="square" lIns="0" tIns="0" rIns="0" bIns="0" rtlCol="0" anchor="ctr"/>
          <a:lstStyle/>
          <a:p>
            <a:pPr marL="0" indent="0">
              <a:buNone/>
            </a:pPr>
            <a:r>
              <a:rPr lang="en-US" sz="1600">
                <a:solidFill>
                  <a:srgbClr val="7B2D26"/>
                </a:solidFill>
                <a:latin typeface="Georgia" pitchFamily="34" charset="0"/>
                <a:ea typeface="Georgia" pitchFamily="34" charset="-122"/>
                <a:cs typeface="Georgia" pitchFamily="34" charset="-120"/>
              </a:rPr>
              <a:t>Abrupt shift</a:t>
            </a:r>
            <a:endParaRPr lang="en-US" sz="1600"/>
          </a:p>
        </p:txBody>
      </p:sp>
      <p:sp>
        <p:nvSpPr>
          <p:cNvPr id="9" name="Text 7"/>
          <p:cNvSpPr/>
          <p:nvPr/>
        </p:nvSpPr>
        <p:spPr>
          <a:xfrm>
            <a:off x="4160520" y="1920240"/>
            <a:ext cx="7315200" cy="777240"/>
          </a:xfrm>
          <a:prstGeom prst="rect">
            <a:avLst/>
          </a:prstGeom>
          <a:noFill/>
          <a:ln/>
        </p:spPr>
        <p:txBody>
          <a:bodyPr wrap="square" lIns="0" tIns="0" rIns="0" bIns="0" rtlCol="0" anchor="ctr"/>
          <a:lstStyle/>
          <a:p>
            <a:pPr marL="0" indent="0">
              <a:buNone/>
            </a:pPr>
            <a:r>
              <a:rPr lang="en-US" sz="1600" dirty="0">
                <a:solidFill>
                  <a:srgbClr val="1A1A1A"/>
                </a:solidFill>
                <a:latin typeface="Calibri" pitchFamily="34" charset="0"/>
                <a:ea typeface="Calibri" pitchFamily="34" charset="-122"/>
                <a:cs typeface="Calibri" pitchFamily="34" charset="-120"/>
              </a:rPr>
              <a:t>From the uncreated Word (vv. 1-5) to “There came a man.” The eternal gives way to the historical.</a:t>
            </a:r>
            <a:endParaRPr lang="en-US" sz="1600" dirty="0"/>
          </a:p>
        </p:txBody>
      </p:sp>
      <p:sp>
        <p:nvSpPr>
          <p:cNvPr id="10" name="Text 8"/>
          <p:cNvSpPr/>
          <p:nvPr/>
        </p:nvSpPr>
        <p:spPr>
          <a:xfrm>
            <a:off x="685800" y="2788920"/>
            <a:ext cx="3291840" cy="777240"/>
          </a:xfrm>
          <a:prstGeom prst="rect">
            <a:avLst/>
          </a:prstGeom>
          <a:noFill/>
          <a:ln/>
        </p:spPr>
        <p:txBody>
          <a:bodyPr wrap="square" lIns="0" tIns="0" rIns="0" bIns="0" rtlCol="0" anchor="ctr"/>
          <a:lstStyle/>
          <a:p>
            <a:pPr marL="0" indent="0">
              <a:buNone/>
            </a:pPr>
            <a:r>
              <a:rPr lang="en-US" sz="1600">
                <a:solidFill>
                  <a:srgbClr val="7B2D26"/>
                </a:solidFill>
                <a:latin typeface="Georgia" pitchFamily="34" charset="0"/>
                <a:ea typeface="Georgia" pitchFamily="34" charset="-122"/>
                <a:cs typeface="Georgia" pitchFamily="34" charset="-120"/>
              </a:rPr>
              <a:t>John the Baptist</a:t>
            </a:r>
            <a:endParaRPr lang="en-US" sz="1600"/>
          </a:p>
        </p:txBody>
      </p:sp>
      <p:sp>
        <p:nvSpPr>
          <p:cNvPr id="11" name="Text 9"/>
          <p:cNvSpPr/>
          <p:nvPr/>
        </p:nvSpPr>
        <p:spPr>
          <a:xfrm>
            <a:off x="4160520" y="2788920"/>
            <a:ext cx="7315200" cy="777240"/>
          </a:xfrm>
          <a:prstGeom prst="rect">
            <a:avLst/>
          </a:prstGeom>
          <a:noFill/>
          <a:ln/>
        </p:spPr>
        <p:txBody>
          <a:bodyPr wrap="square" lIns="0" tIns="0" rIns="0" bIns="0" rtlCol="0" anchor="ctr"/>
          <a:lstStyle/>
          <a:p>
            <a:pPr marL="0" indent="0">
              <a:buNone/>
            </a:pPr>
            <a:r>
              <a:rPr lang="en-US" sz="1600">
                <a:solidFill>
                  <a:srgbClr val="1A1A1A"/>
                </a:solidFill>
                <a:latin typeface="Calibri" pitchFamily="34" charset="0"/>
                <a:ea typeface="Calibri" pitchFamily="34" charset="-122"/>
                <a:cs typeface="Calibri" pitchFamily="34" charset="-120"/>
              </a:rPr>
              <a:t>Not the apostle. In this Gospel, “John” almost always means the Baptist.</a:t>
            </a:r>
            <a:endParaRPr lang="en-US" sz="1600"/>
          </a:p>
        </p:txBody>
      </p:sp>
      <p:sp>
        <p:nvSpPr>
          <p:cNvPr id="12" name="Text 10"/>
          <p:cNvSpPr/>
          <p:nvPr/>
        </p:nvSpPr>
        <p:spPr>
          <a:xfrm>
            <a:off x="685800" y="3657600"/>
            <a:ext cx="3291840" cy="777240"/>
          </a:xfrm>
          <a:prstGeom prst="rect">
            <a:avLst/>
          </a:prstGeom>
          <a:noFill/>
          <a:ln/>
        </p:spPr>
        <p:txBody>
          <a:bodyPr wrap="square" lIns="0" tIns="0" rIns="0" bIns="0" rtlCol="0" anchor="ctr"/>
          <a:lstStyle/>
          <a:p>
            <a:pPr marL="0" indent="0">
              <a:buNone/>
            </a:pPr>
            <a:r>
              <a:rPr lang="en-US" sz="1600">
                <a:solidFill>
                  <a:srgbClr val="7B2D26"/>
                </a:solidFill>
                <a:latin typeface="Georgia" pitchFamily="34" charset="0"/>
                <a:ea typeface="Georgia" pitchFamily="34" charset="-122"/>
                <a:cs typeface="Georgia" pitchFamily="34" charset="-120"/>
              </a:rPr>
              <a:t>The last OT prophet</a:t>
            </a:r>
            <a:endParaRPr lang="en-US" sz="1600"/>
          </a:p>
        </p:txBody>
      </p:sp>
      <p:sp>
        <p:nvSpPr>
          <p:cNvPr id="13" name="Text 11"/>
          <p:cNvSpPr/>
          <p:nvPr/>
        </p:nvSpPr>
        <p:spPr>
          <a:xfrm>
            <a:off x="4160520" y="3657600"/>
            <a:ext cx="7315200" cy="777240"/>
          </a:xfrm>
          <a:prstGeom prst="rect">
            <a:avLst/>
          </a:prstGeom>
          <a:noFill/>
          <a:ln/>
        </p:spPr>
        <p:txBody>
          <a:bodyPr wrap="square" lIns="0" tIns="0" rIns="0" bIns="0" rtlCol="0" anchor="ctr"/>
          <a:lstStyle/>
          <a:p>
            <a:pPr marL="0" indent="0">
              <a:buNone/>
            </a:pPr>
            <a:r>
              <a:rPr lang="en-US" sz="1600">
                <a:solidFill>
                  <a:srgbClr val="1A1A1A"/>
                </a:solidFill>
                <a:latin typeface="Calibri" pitchFamily="34" charset="0"/>
                <a:ea typeface="Calibri" pitchFamily="34" charset="-122"/>
                <a:cs typeface="Calibri" pitchFamily="34" charset="-120"/>
              </a:rPr>
              <a:t>After 400 years of silence. Jesus calls him the greatest born of women (Matt. 11:11) for his unique task: to introduce the Messiah.</a:t>
            </a:r>
            <a:endParaRPr lang="en-US" sz="1600"/>
          </a:p>
        </p:txBody>
      </p:sp>
      <p:sp>
        <p:nvSpPr>
          <p:cNvPr id="14" name="Text 12"/>
          <p:cNvSpPr/>
          <p:nvPr/>
        </p:nvSpPr>
        <p:spPr>
          <a:xfrm>
            <a:off x="685800" y="4526280"/>
            <a:ext cx="3291840" cy="777240"/>
          </a:xfrm>
          <a:prstGeom prst="rect">
            <a:avLst/>
          </a:prstGeom>
          <a:noFill/>
          <a:ln/>
        </p:spPr>
        <p:txBody>
          <a:bodyPr wrap="square" lIns="0" tIns="0" rIns="0" bIns="0" rtlCol="0" anchor="ctr"/>
          <a:lstStyle/>
          <a:p>
            <a:pPr marL="0" indent="0">
              <a:buNone/>
            </a:pPr>
            <a:r>
              <a:rPr lang="en-US" sz="1600">
                <a:solidFill>
                  <a:srgbClr val="7B2D26"/>
                </a:solidFill>
                <a:latin typeface="Georgia" pitchFamily="34" charset="0"/>
                <a:ea typeface="Georgia" pitchFamily="34" charset="-122"/>
                <a:cs typeface="Georgia" pitchFamily="34" charset="-120"/>
              </a:rPr>
              <a:t>Sent in a unique way</a:t>
            </a:r>
            <a:endParaRPr lang="en-US" sz="1600"/>
          </a:p>
        </p:txBody>
      </p:sp>
      <p:sp>
        <p:nvSpPr>
          <p:cNvPr id="16" name="Clone 16"/>
          <p:cNvSpPr/>
          <p:nvPr/>
        </p:nvSpPr>
        <p:spPr>
          <a:xfrm>
            <a:off x="685800" y="5394960"/>
            <a:ext cx="3291840" cy="777240"/>
          </a:xfrm>
          <a:prstGeom prst="rect">
            <a:avLst/>
          </a:prstGeom>
          <a:noFill/>
          <a:ln/>
        </p:spPr>
        <p:txBody>
          <a:bodyPr wrap="square" lIns="0" tIns="0" rIns="0" bIns="0" rtlCol="0" anchor="ctr"/>
          <a:lstStyle/>
          <a:p>
            <a:pPr marL="0" indent="0">
              <a:buNone/>
            </a:pPr>
            <a:r>
              <a:rPr lang="en-US" sz="1600">
                <a:solidFill>
                  <a:srgbClr val="7B2D26"/>
                </a:solidFill>
                <a:latin typeface="Georgia" pitchFamily="34" charset="0"/>
                <a:ea typeface="Georgia" pitchFamily="34" charset="-122"/>
                <a:cs typeface="Georgia" pitchFamily="34" charset="-120"/>
              </a:rPr>
              <a:t>For a witness</a:t>
            </a:r>
            <a:endParaRPr lang="en-US" sz="1600"/>
          </a:p>
        </p:txBody>
      </p:sp>
      <p:sp>
        <p:nvSpPr>
          <p:cNvPr id="15" name="Text 13"/>
          <p:cNvSpPr/>
          <p:nvPr/>
        </p:nvSpPr>
        <p:spPr>
          <a:xfrm>
            <a:off x="4160520" y="4526280"/>
            <a:ext cx="7315200" cy="777240"/>
          </a:xfrm>
          <a:prstGeom prst="rect">
            <a:avLst/>
          </a:prstGeom>
          <a:noFill/>
          <a:ln/>
        </p:spPr>
        <p:txBody>
          <a:bodyPr wrap="square" lIns="0" tIns="0" rIns="0" bIns="0" rtlCol="0" anchor="ctr"/>
          <a:lstStyle/>
          <a:p>
            <a:pPr marL="0" indent="0">
              <a:buNone/>
            </a:pPr>
            <a:r>
              <a:rPr lang="en-US" sz="1600">
                <a:solidFill>
                  <a:srgbClr val="1A1A1A"/>
                </a:solidFill>
                <a:latin typeface="Calibri" pitchFamily="34" charset="0"/>
                <a:ea typeface="Calibri" pitchFamily="34" charset="-122"/>
                <a:cs typeface="Calibri" pitchFamily="34" charset="-120"/>
              </a:rPr>
              <a:t>Prophesied (Isa. 40; Mal. 3-4), miraculous conception, angelic announcement, a God-appointed day of appearing.</a:t>
            </a:r>
            <a:endParaRPr lang="en-US" sz="1600"/>
          </a:p>
        </p:txBody>
      </p:sp>
      <p:sp>
        <p:nvSpPr>
          <p:cNvPr id="17" name="Clone 17"/>
          <p:cNvSpPr/>
          <p:nvPr/>
        </p:nvSpPr>
        <p:spPr>
          <a:xfrm>
            <a:off x="4160520" y="5394960"/>
            <a:ext cx="7315200" cy="777240"/>
          </a:xfrm>
          <a:prstGeom prst="rect">
            <a:avLst/>
          </a:prstGeom>
          <a:noFill/>
          <a:ln/>
        </p:spPr>
        <p:txBody>
          <a:bodyPr wrap="square" lIns="0" tIns="0" rIns="0" bIns="0" rtlCol="0" anchor="ctr"/>
          <a:lstStyle/>
          <a:p>
            <a:pPr marL="0" indent="0">
              <a:buNone/>
            </a:pPr>
            <a:r>
              <a:rPr lang="en-US" sz="1600">
                <a:solidFill>
                  <a:srgbClr val="1A1A1A"/>
                </a:solidFill>
                <a:latin typeface="Calibri" pitchFamily="34" charset="0"/>
                <a:ea typeface="Calibri" pitchFamily="34" charset="-122"/>
                <a:cs typeface="Calibri" pitchFamily="34" charset="-120"/>
              </a:rPr>
              <a:t>He came for a witness (marturia) — courtroom evidence about the Light — so that all might believe through him.</a:t>
            </a:r>
            <a:endParaRPr lang="en-US" sz="160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6">
    <p:bg>
      <p:bgPr>
        <a:solidFill>
          <a:srgbClr val="F7F5F0"/>
        </a:solidFill>
        <a:effectLst/>
      </p:bgPr>
    </p:bg>
    <p:spTree>
      <p:nvGrpSpPr>
        <p:cNvPr id="1" name=""/>
        <p:cNvGrpSpPr/>
        <p:nvPr/>
      </p:nvGrpSpPr>
      <p:grpSpPr>
        <a:xfrm>
          <a:off x="0" y="0"/>
          <a:ext cx="0" cy="0"/>
          <a:chOff x="0" y="0"/>
          <a:chExt cx="0" cy="0"/>
        </a:xfrm>
      </p:grpSpPr>
      <p:sp>
        <p:nvSpPr>
          <p:cNvPr id="2" name="Shape 0"/>
          <p:cNvSpPr/>
          <p:nvPr/>
        </p:nvSpPr>
        <p:spPr>
          <a:xfrm>
            <a:off x="685800" y="457200"/>
            <a:ext cx="146304" cy="146304"/>
          </a:xfrm>
          <a:prstGeom prst="rect">
            <a:avLst/>
          </a:prstGeom>
          <a:solidFill>
            <a:srgbClr val="7B2D26"/>
          </a:solidFill>
          <a:ln w="12700">
            <a:solidFill>
              <a:srgbClr val="7B2D26"/>
            </a:solidFill>
            <a:prstDash val="solid"/>
          </a:ln>
        </p:spPr>
        <p:txBody>
          <a:bodyPr/>
          <a:lstStyle/>
          <a:p>
            <a:endParaRPr lang="en-US"/>
          </a:p>
        </p:txBody>
      </p:sp>
      <p:sp>
        <p:nvSpPr>
          <p:cNvPr id="4" name="Text 2"/>
          <p:cNvSpPr/>
          <p:nvPr/>
        </p:nvSpPr>
        <p:spPr>
          <a:xfrm>
            <a:off x="685800" y="6473952"/>
            <a:ext cx="9875520" cy="237744"/>
          </a:xfrm>
          <a:prstGeom prst="rect">
            <a:avLst/>
          </a:prstGeom>
          <a:noFill/>
          <a:ln/>
        </p:spPr>
        <p:txBody>
          <a:bodyPr wrap="square" lIns="0" tIns="0" rIns="0" bIns="0" rtlCol="0" anchor="ctr"/>
          <a:lstStyle/>
          <a:p>
            <a:pPr marL="0" indent="0">
              <a:buNone/>
            </a:pPr>
            <a:r>
              <a:rPr lang="en-US" sz="1100" i="1" dirty="0">
                <a:solidFill>
                  <a:srgbClr val="7A7A7A"/>
                </a:solidFill>
                <a:latin typeface="Calibri" pitchFamily="34" charset="0"/>
                <a:ea typeface="Calibri" pitchFamily="34" charset="-122"/>
                <a:cs typeface="Calibri" pitchFamily="34" charset="-120"/>
              </a:rPr>
              <a:t>John 1:9–13 ESV  ·  biblegateway.com/passage/?search=John+1:9-13&amp;version=ESV</a:t>
            </a:r>
            <a:endParaRPr lang="en-US" sz="1100" dirty="0"/>
          </a:p>
        </p:txBody>
      </p:sp>
      <p:sp>
        <p:nvSpPr>
          <p:cNvPr id="5" name="Text 3"/>
          <p:cNvSpPr/>
          <p:nvPr/>
        </p:nvSpPr>
        <p:spPr>
          <a:xfrm>
            <a:off x="941832" y="420624"/>
            <a:ext cx="10058400" cy="237744"/>
          </a:xfrm>
          <a:prstGeom prst="rect">
            <a:avLst/>
          </a:prstGeom>
          <a:noFill/>
          <a:ln/>
        </p:spPr>
        <p:txBody>
          <a:bodyPr wrap="square" lIns="0" tIns="0" rIns="0" bIns="0" rtlCol="0" anchor="ctr"/>
          <a:lstStyle/>
          <a:p>
            <a:pPr marL="0" indent="0">
              <a:buNone/>
            </a:pPr>
            <a:r>
              <a:rPr lang="en-US" sz="1100" kern="0" spc="200" dirty="0">
                <a:solidFill>
                  <a:srgbClr val="7A7A7A"/>
                </a:solidFill>
                <a:latin typeface="Calibri" pitchFamily="34" charset="0"/>
                <a:ea typeface="Calibri" pitchFamily="34" charset="-122"/>
                <a:cs typeface="Calibri" pitchFamily="34" charset="-120"/>
              </a:rPr>
              <a:t>THE PROLOGUE</a:t>
            </a:r>
            <a:endParaRPr lang="en-US" sz="1100" dirty="0"/>
          </a:p>
        </p:txBody>
      </p:sp>
      <p:sp>
        <p:nvSpPr>
          <p:cNvPr id="6" name="Text 4"/>
          <p:cNvSpPr/>
          <p:nvPr/>
        </p:nvSpPr>
        <p:spPr>
          <a:xfrm>
            <a:off x="685800" y="841248"/>
            <a:ext cx="10789920" cy="502920"/>
          </a:xfrm>
          <a:prstGeom prst="rect">
            <a:avLst/>
          </a:prstGeom>
          <a:noFill/>
          <a:ln/>
        </p:spPr>
        <p:txBody>
          <a:bodyPr wrap="square" lIns="0" tIns="0" rIns="0" bIns="0" rtlCol="0" anchor="ctr"/>
          <a:lstStyle/>
          <a:p>
            <a:pPr marL="0" indent="0">
              <a:buNone/>
            </a:pPr>
            <a:r>
              <a:rPr lang="en-US" sz="2600" dirty="0">
                <a:solidFill>
                  <a:srgbClr val="1A1A1A"/>
                </a:solidFill>
                <a:latin typeface="Georgia" pitchFamily="34" charset="0"/>
                <a:ea typeface="Georgia" pitchFamily="34" charset="-122"/>
                <a:cs typeface="Georgia" pitchFamily="34" charset="-120"/>
              </a:rPr>
              <a:t>John 1:9–13</a:t>
            </a:r>
            <a:endParaRPr lang="en-US" sz="2600" dirty="0"/>
          </a:p>
        </p:txBody>
      </p:sp>
      <p:sp>
        <p:nvSpPr>
          <p:cNvPr id="7" name="Shape 5"/>
          <p:cNvSpPr/>
          <p:nvPr/>
        </p:nvSpPr>
        <p:spPr>
          <a:xfrm>
            <a:off x="685800" y="2133600"/>
            <a:ext cx="10789920" cy="3333135"/>
          </a:xfrm>
          <a:prstGeom prst="roundRect">
            <a:avLst>
              <a:gd name="adj" fmla="val 1224"/>
            </a:avLst>
          </a:prstGeom>
          <a:solidFill>
            <a:srgbClr val="FFFFFF"/>
          </a:solidFill>
          <a:ln w="12700">
            <a:solidFill>
              <a:srgbClr val="D9D5CC"/>
            </a:solidFill>
            <a:prstDash val="solid"/>
          </a:ln>
        </p:spPr>
        <p:txBody>
          <a:bodyPr/>
          <a:lstStyle/>
          <a:p>
            <a:endParaRPr lang="en-US"/>
          </a:p>
        </p:txBody>
      </p:sp>
      <p:sp>
        <p:nvSpPr>
          <p:cNvPr id="8" name="Text 6"/>
          <p:cNvSpPr/>
          <p:nvPr/>
        </p:nvSpPr>
        <p:spPr>
          <a:xfrm>
            <a:off x="1005840" y="1645920"/>
            <a:ext cx="10149840" cy="4114800"/>
          </a:xfrm>
          <a:prstGeom prst="rect">
            <a:avLst/>
          </a:prstGeom>
          <a:noFill/>
          <a:ln/>
        </p:spPr>
        <p:txBody>
          <a:bodyPr wrap="square" lIns="0" tIns="0" rIns="0" bIns="0" rtlCol="0" anchor="ctr"/>
          <a:lstStyle/>
          <a:p>
            <a:pPr marL="0" indent="0">
              <a:buNone/>
            </a:pPr>
            <a:r>
              <a:rPr lang="en-US" sz="1600" i="1">
                <a:solidFill>
                  <a:srgbClr val="1A1A1A"/>
                </a:solidFill>
                <a:latin typeface="Georgia" pitchFamily="34" charset="0"/>
                <a:ea typeface="Georgia" pitchFamily="34" charset="-122"/>
                <a:cs typeface="Georgia" pitchFamily="34" charset="-120"/>
              </a:rPr>
              <a:t>The true light, which gives light to everyone, was coming into the world. He was in the world, and the world was made through him, yet the world did not know him. He came to his own, and his own people did not receive him. </a:t>
            </a:r>
          </a:p>
          <a:p>
            <a:pPr marL="0" indent="0">
              <a:buNone/>
            </a:pPr>
            <a:endParaRPr lang="en-US" i="1" dirty="0">
              <a:solidFill>
                <a:srgbClr val="1A1A1A"/>
              </a:solidFill>
              <a:latin typeface="Georgia" pitchFamily="34" charset="0"/>
              <a:ea typeface="Georgia" pitchFamily="34" charset="-122"/>
              <a:cs typeface="Georgia" pitchFamily="34" charset="-120"/>
            </a:endParaRPr>
          </a:p>
          <a:p>
            <a:pPr marL="0" indent="0">
              <a:buNone/>
            </a:pPr>
            <a:r>
              <a:rPr lang="en-US" sz="1600" i="1">
                <a:solidFill>
                  <a:srgbClr val="1A1A1A"/>
                </a:solidFill>
                <a:latin typeface="Georgia" pitchFamily="34" charset="0"/>
                <a:ea typeface="Georgia" pitchFamily="34" charset="-122"/>
                <a:cs typeface="Georgia" pitchFamily="34" charset="-120"/>
              </a:rPr>
              <a:t>But to all who did receive him, who believed in his name, he gave the right to become children of God, who were born, not of blood nor of the will of the flesh nor of the will of man, but of God.</a:t>
            </a:r>
            <a:endParaRPr lang="en-US" sz="18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7">
    <p:bg>
      <p:bgPr>
        <a:solidFill>
          <a:srgbClr val="F7F5F0"/>
        </a:solidFill>
        <a:effectLst/>
      </p:bgPr>
    </p:bg>
    <p:spTree>
      <p:nvGrpSpPr>
        <p:cNvPr id="1" name=""/>
        <p:cNvGrpSpPr/>
        <p:nvPr/>
      </p:nvGrpSpPr>
      <p:grpSpPr>
        <a:xfrm>
          <a:off x="0" y="0"/>
          <a:ext cx="0" cy="0"/>
          <a:chOff x="0" y="0"/>
          <a:chExt cx="0" cy="0"/>
        </a:xfrm>
      </p:grpSpPr>
      <p:sp>
        <p:nvSpPr>
          <p:cNvPr id="2" name="Shape 0"/>
          <p:cNvSpPr/>
          <p:nvPr/>
        </p:nvSpPr>
        <p:spPr>
          <a:xfrm>
            <a:off x="685800" y="457200"/>
            <a:ext cx="146304" cy="146304"/>
          </a:xfrm>
          <a:prstGeom prst="rect">
            <a:avLst/>
          </a:prstGeom>
          <a:solidFill>
            <a:srgbClr val="7B2D26"/>
          </a:solidFill>
          <a:ln w="12700">
            <a:solidFill>
              <a:srgbClr val="7B2D26"/>
            </a:solidFill>
            <a:prstDash val="solid"/>
          </a:ln>
        </p:spPr>
        <p:txBody>
          <a:bodyPr/>
          <a:lstStyle/>
          <a:p>
            <a:endParaRPr lang="en-US"/>
          </a:p>
        </p:txBody>
      </p:sp>
      <p:sp>
        <p:nvSpPr>
          <p:cNvPr id="4" name="Text 2"/>
          <p:cNvSpPr/>
          <p:nvPr/>
        </p:nvSpPr>
        <p:spPr>
          <a:xfrm>
            <a:off x="685800" y="6473952"/>
            <a:ext cx="9875520" cy="237744"/>
          </a:xfrm>
          <a:prstGeom prst="rect">
            <a:avLst/>
          </a:prstGeom>
          <a:noFill/>
          <a:ln/>
        </p:spPr>
        <p:txBody>
          <a:bodyPr wrap="square" lIns="0" tIns="0" rIns="0" bIns="0" rtlCol="0" anchor="ctr"/>
          <a:lstStyle/>
          <a:p>
            <a:pPr marL="0" indent="0">
              <a:buNone/>
            </a:pPr>
            <a:r>
              <a:rPr lang="en-US" sz="1100" i="1" dirty="0">
                <a:solidFill>
                  <a:srgbClr val="7A7A7A"/>
                </a:solidFill>
                <a:latin typeface="Calibri" pitchFamily="34" charset="0"/>
                <a:ea typeface="Calibri" pitchFamily="34" charset="-122"/>
                <a:cs typeface="Calibri" pitchFamily="34" charset="-120"/>
              </a:rPr>
              <a:t>John 1:12–13</a:t>
            </a:r>
            <a:endParaRPr lang="en-US" sz="1100" dirty="0"/>
          </a:p>
        </p:txBody>
      </p:sp>
      <p:sp>
        <p:nvSpPr>
          <p:cNvPr id="5" name="Text 3"/>
          <p:cNvSpPr/>
          <p:nvPr/>
        </p:nvSpPr>
        <p:spPr>
          <a:xfrm>
            <a:off x="941832" y="420624"/>
            <a:ext cx="10058400" cy="237744"/>
          </a:xfrm>
          <a:prstGeom prst="rect">
            <a:avLst/>
          </a:prstGeom>
          <a:noFill/>
          <a:ln/>
        </p:spPr>
        <p:txBody>
          <a:bodyPr wrap="square" lIns="0" tIns="0" rIns="0" bIns="0" rtlCol="0" anchor="ctr"/>
          <a:lstStyle/>
          <a:p>
            <a:pPr marL="0" indent="0">
              <a:buNone/>
            </a:pPr>
            <a:r>
              <a:rPr lang="en-US" sz="1100" kern="0" spc="200" dirty="0">
                <a:solidFill>
                  <a:srgbClr val="7A7A7A"/>
                </a:solidFill>
                <a:latin typeface="Calibri" pitchFamily="34" charset="0"/>
                <a:ea typeface="Calibri" pitchFamily="34" charset="-122"/>
                <a:cs typeface="Calibri" pitchFamily="34" charset="-120"/>
              </a:rPr>
              <a:t>SOVEREIGNTY AND RESPONSIBILITY IN THE TEXT</a:t>
            </a:r>
            <a:endParaRPr lang="en-US" sz="1100" dirty="0"/>
          </a:p>
        </p:txBody>
      </p:sp>
      <p:sp>
        <p:nvSpPr>
          <p:cNvPr id="6" name="Text 4"/>
          <p:cNvSpPr/>
          <p:nvPr/>
        </p:nvSpPr>
        <p:spPr>
          <a:xfrm>
            <a:off x="685800" y="841248"/>
            <a:ext cx="10789920" cy="502920"/>
          </a:xfrm>
          <a:prstGeom prst="rect">
            <a:avLst/>
          </a:prstGeom>
          <a:noFill/>
          <a:ln/>
        </p:spPr>
        <p:txBody>
          <a:bodyPr wrap="square" lIns="0" tIns="0" rIns="0" bIns="0" rtlCol="0" anchor="ctr"/>
          <a:lstStyle/>
          <a:p>
            <a:pPr marL="0" indent="0">
              <a:buNone/>
            </a:pPr>
            <a:r>
              <a:rPr lang="en-US" sz="2600" dirty="0">
                <a:solidFill>
                  <a:srgbClr val="1A1A1A"/>
                </a:solidFill>
                <a:latin typeface="Georgia" pitchFamily="34" charset="0"/>
                <a:ea typeface="Georgia" pitchFamily="34" charset="-122"/>
                <a:cs typeface="Georgia" pitchFamily="34" charset="-120"/>
              </a:rPr>
              <a:t>Becoming a child of God</a:t>
            </a:r>
            <a:endParaRPr lang="en-US" sz="2600" dirty="0"/>
          </a:p>
        </p:txBody>
      </p:sp>
      <p:sp>
        <p:nvSpPr>
          <p:cNvPr id="7" name="Shape 5"/>
          <p:cNvSpPr/>
          <p:nvPr/>
        </p:nvSpPr>
        <p:spPr>
          <a:xfrm>
            <a:off x="685800" y="1463040"/>
            <a:ext cx="5349240" cy="3246120"/>
          </a:xfrm>
          <a:prstGeom prst="roundRect">
            <a:avLst>
              <a:gd name="adj" fmla="val 1972"/>
            </a:avLst>
          </a:prstGeom>
          <a:solidFill>
            <a:srgbClr val="FFFFFF"/>
          </a:solidFill>
          <a:ln w="12700">
            <a:solidFill>
              <a:srgbClr val="D9D5CC"/>
            </a:solidFill>
            <a:prstDash val="solid"/>
          </a:ln>
        </p:spPr>
        <p:txBody>
          <a:bodyPr/>
          <a:lstStyle/>
          <a:p>
            <a:endParaRPr lang="en-US"/>
          </a:p>
        </p:txBody>
      </p:sp>
      <p:sp>
        <p:nvSpPr>
          <p:cNvPr id="8" name="Text 6"/>
          <p:cNvSpPr/>
          <p:nvPr/>
        </p:nvSpPr>
        <p:spPr>
          <a:xfrm>
            <a:off x="960120" y="1691640"/>
            <a:ext cx="4846320" cy="411480"/>
          </a:xfrm>
          <a:prstGeom prst="rect">
            <a:avLst/>
          </a:prstGeom>
          <a:noFill/>
          <a:ln/>
        </p:spPr>
        <p:txBody>
          <a:bodyPr wrap="square" lIns="0" tIns="0" rIns="0" bIns="0" rtlCol="0" anchor="ctr"/>
          <a:lstStyle/>
          <a:p>
            <a:pPr marL="0" indent="0">
              <a:buNone/>
            </a:pPr>
            <a:r>
              <a:rPr lang="en-US" sz="1600">
                <a:solidFill>
                  <a:srgbClr val="7B2D26"/>
                </a:solidFill>
                <a:latin typeface="Georgia" pitchFamily="34" charset="0"/>
                <a:ea typeface="Georgia" pitchFamily="34" charset="-122"/>
                <a:cs typeface="Georgia" pitchFamily="34" charset="-120"/>
              </a:rPr>
              <a:t>Responsibility  ·  1:12</a:t>
            </a:r>
            <a:endParaRPr lang="en-US" sz="1800" dirty="0"/>
          </a:p>
        </p:txBody>
      </p:sp>
      <p:sp>
        <p:nvSpPr>
          <p:cNvPr id="9" name="Text 7"/>
          <p:cNvSpPr/>
          <p:nvPr/>
        </p:nvSpPr>
        <p:spPr>
          <a:xfrm>
            <a:off x="960120" y="2240280"/>
            <a:ext cx="4846320" cy="2194560"/>
          </a:xfrm>
          <a:prstGeom prst="rect">
            <a:avLst/>
          </a:prstGeom>
          <a:noFill/>
          <a:ln/>
        </p:spPr>
        <p:txBody>
          <a:bodyPr wrap="square" lIns="0" tIns="0" rIns="0" bIns="0" rtlCol="0" anchor="ctr"/>
          <a:lstStyle/>
          <a:p>
            <a:pPr marL="0" indent="0">
              <a:buNone/>
            </a:pPr>
            <a:r>
              <a:rPr lang="en-US" sz="1600">
                <a:solidFill>
                  <a:srgbClr val="1A1A1A"/>
                </a:solidFill>
                <a:latin typeface="Calibri" pitchFamily="34" charset="0"/>
                <a:ea typeface="Calibri" pitchFamily="34" charset="-122"/>
                <a:cs typeface="Calibri" pitchFamily="34" charset="-120"/>
              </a:rPr>
              <a:t>“To all who did receive him, who believed in his name…”</a:t>
            </a:r>
            <a:endParaRPr lang="en-US" sz="1700" dirty="0"/>
          </a:p>
          <a:p>
            <a:pPr marL="0" indent="0">
              <a:buNone/>
            </a:pPr>
            <a:endParaRPr lang="en-US" sz="1700" dirty="0"/>
          </a:p>
          <a:p>
            <a:pPr marL="0" indent="0">
              <a:buNone/>
            </a:pPr>
            <a:r>
              <a:rPr lang="en-US" sz="1600">
                <a:solidFill>
                  <a:srgbClr val="1A1A1A"/>
                </a:solidFill>
                <a:latin typeface="Calibri" pitchFamily="34" charset="0"/>
                <a:ea typeface="Calibri" pitchFamily="34" charset="-122"/>
                <a:cs typeface="Calibri" pitchFamily="34" charset="-120"/>
              </a:rPr>
              <a:t>Receiving and believing is presented as the right choice.  Neither the world nor his people received him.</a:t>
            </a:r>
            <a:endParaRPr lang="en-US" sz="1700" dirty="0"/>
          </a:p>
        </p:txBody>
      </p:sp>
      <p:sp>
        <p:nvSpPr>
          <p:cNvPr id="10" name="Shape 8"/>
          <p:cNvSpPr/>
          <p:nvPr/>
        </p:nvSpPr>
        <p:spPr>
          <a:xfrm>
            <a:off x="6446520" y="1463040"/>
            <a:ext cx="5029200" cy="3246120"/>
          </a:xfrm>
          <a:prstGeom prst="roundRect">
            <a:avLst>
              <a:gd name="adj" fmla="val 1972"/>
            </a:avLst>
          </a:prstGeom>
          <a:solidFill>
            <a:srgbClr val="FFFFFF"/>
          </a:solidFill>
          <a:ln w="12700">
            <a:solidFill>
              <a:srgbClr val="D9D5CC"/>
            </a:solidFill>
            <a:prstDash val="solid"/>
          </a:ln>
        </p:spPr>
        <p:txBody>
          <a:bodyPr/>
          <a:lstStyle/>
          <a:p>
            <a:endParaRPr lang="en-US"/>
          </a:p>
        </p:txBody>
      </p:sp>
      <p:sp>
        <p:nvSpPr>
          <p:cNvPr id="11" name="Text 9"/>
          <p:cNvSpPr/>
          <p:nvPr/>
        </p:nvSpPr>
        <p:spPr>
          <a:xfrm>
            <a:off x="6720840" y="1691640"/>
            <a:ext cx="4572000" cy="411480"/>
          </a:xfrm>
          <a:prstGeom prst="rect">
            <a:avLst/>
          </a:prstGeom>
          <a:noFill/>
          <a:ln/>
        </p:spPr>
        <p:txBody>
          <a:bodyPr wrap="square" lIns="0" tIns="0" rIns="0" bIns="0" rtlCol="0" anchor="ctr"/>
          <a:lstStyle/>
          <a:p>
            <a:pPr marL="0" indent="0">
              <a:buNone/>
            </a:pPr>
            <a:r>
              <a:rPr lang="en-US" sz="1600">
                <a:solidFill>
                  <a:srgbClr val="7B2D26"/>
                </a:solidFill>
                <a:latin typeface="Georgia" pitchFamily="34" charset="0"/>
                <a:ea typeface="Georgia" pitchFamily="34" charset="-122"/>
                <a:cs typeface="Georgia" pitchFamily="34" charset="-120"/>
              </a:rPr>
              <a:t>Sovereignty  ·  1:13</a:t>
            </a:r>
            <a:endParaRPr lang="en-US" sz="1800" dirty="0"/>
          </a:p>
        </p:txBody>
      </p:sp>
      <p:sp>
        <p:nvSpPr>
          <p:cNvPr id="12" name="Text 10"/>
          <p:cNvSpPr/>
          <p:nvPr/>
        </p:nvSpPr>
        <p:spPr>
          <a:xfrm>
            <a:off x="6720840" y="2240280"/>
            <a:ext cx="4572000" cy="2194560"/>
          </a:xfrm>
          <a:prstGeom prst="rect">
            <a:avLst/>
          </a:prstGeom>
          <a:noFill/>
          <a:ln/>
        </p:spPr>
        <p:txBody>
          <a:bodyPr wrap="square" lIns="0" tIns="0" rIns="0" bIns="0" rtlCol="0" anchor="ctr"/>
          <a:lstStyle/>
          <a:p>
            <a:r>
              <a:rPr lang="en-US" sz="1600">
                <a:solidFill>
                  <a:srgbClr val="1A1A1A"/>
                </a:solidFill>
                <a:latin typeface="Calibri" pitchFamily="34" charset="0"/>
                <a:ea typeface="Calibri" pitchFamily="34" charset="-122"/>
                <a:cs typeface="Calibri" pitchFamily="34" charset="-120"/>
              </a:rPr>
              <a:t>“…born, not of blood nor of the will of the flesh nor of the will of man, but of God.”</a:t>
            </a:r>
            <a:endParaRPr lang="en-US" sz="1700" dirty="0"/>
          </a:p>
          <a:p>
            <a:endParaRPr lang="en-US" sz="1700" dirty="0"/>
          </a:p>
          <a:p>
            <a:r>
              <a:rPr lang="en-US" sz="1600">
                <a:solidFill>
                  <a:srgbClr val="1A1A1A"/>
                </a:solidFill>
                <a:latin typeface="Calibri" pitchFamily="34" charset="0"/>
                <a:ea typeface="Calibri" pitchFamily="34" charset="-122"/>
                <a:cs typeface="Calibri" pitchFamily="34" charset="-120"/>
              </a:rPr>
              <a:t>Being a child of God is not a function of lineage, ritual, striving, or desire.  It is given as a gift.</a:t>
            </a:r>
            <a:endParaRPr lang="en-US" sz="1700" dirty="0"/>
          </a:p>
        </p:txBody>
      </p:sp>
      <p:sp>
        <p:nvSpPr>
          <p:cNvPr id="13" name="Text 11"/>
          <p:cNvSpPr/>
          <p:nvPr/>
        </p:nvSpPr>
        <p:spPr>
          <a:xfrm>
            <a:off x="685800" y="4892040"/>
            <a:ext cx="10789920" cy="1307592"/>
          </a:xfrm>
          <a:prstGeom prst="rect">
            <a:avLst/>
          </a:prstGeom>
          <a:noFill/>
          <a:ln/>
        </p:spPr>
        <p:txBody>
          <a:bodyPr wrap="square" lIns="0" tIns="0" rIns="0" bIns="0" rtlCol="0" anchor="ctr"/>
          <a:lstStyle/>
          <a:p>
            <a:pPr marL="0" indent="0">
              <a:buNone/>
            </a:pPr>
            <a:r>
              <a:rPr lang="en-US" dirty="0">
                <a:solidFill>
                  <a:srgbClr val="7B2D26"/>
                </a:solidFill>
                <a:latin typeface="Georgia" pitchFamily="34" charset="0"/>
                <a:ea typeface="Georgia" pitchFamily="34" charset="-122"/>
                <a:cs typeface="Georgia" pitchFamily="34" charset="-120"/>
              </a:rPr>
              <a:t>There are references to God’s sovereignty and our free will intermingled throughout the Gospel of John. </a:t>
            </a:r>
            <a:endParaRPr lang="en-US" sz="18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8">
    <p:bg>
      <p:bgPr>
        <a:solidFill>
          <a:srgbClr val="F7F5F0"/>
        </a:solidFill>
        <a:effectLst/>
      </p:bgPr>
    </p:bg>
    <p:spTree>
      <p:nvGrpSpPr>
        <p:cNvPr id="1" name=""/>
        <p:cNvGrpSpPr/>
        <p:nvPr/>
      </p:nvGrpSpPr>
      <p:grpSpPr>
        <a:xfrm>
          <a:off x="0" y="0"/>
          <a:ext cx="0" cy="0"/>
          <a:chOff x="0" y="0"/>
          <a:chExt cx="0" cy="0"/>
        </a:xfrm>
      </p:grpSpPr>
      <p:sp>
        <p:nvSpPr>
          <p:cNvPr id="2" name="Shape 0"/>
          <p:cNvSpPr/>
          <p:nvPr/>
        </p:nvSpPr>
        <p:spPr>
          <a:xfrm>
            <a:off x="685800" y="457200"/>
            <a:ext cx="146304" cy="146304"/>
          </a:xfrm>
          <a:prstGeom prst="rect">
            <a:avLst/>
          </a:prstGeom>
          <a:solidFill>
            <a:srgbClr val="7B2D26"/>
          </a:solidFill>
          <a:ln w="12700">
            <a:solidFill>
              <a:srgbClr val="7B2D26"/>
            </a:solidFill>
            <a:prstDash val="solid"/>
          </a:ln>
        </p:spPr>
        <p:txBody>
          <a:bodyPr/>
          <a:lstStyle/>
          <a:p>
            <a:endParaRPr lang="en-US"/>
          </a:p>
        </p:txBody>
      </p:sp>
      <p:sp>
        <p:nvSpPr>
          <p:cNvPr id="4" name="Text 2"/>
          <p:cNvSpPr/>
          <p:nvPr/>
        </p:nvSpPr>
        <p:spPr>
          <a:xfrm>
            <a:off x="685800" y="6473952"/>
            <a:ext cx="9875520" cy="237744"/>
          </a:xfrm>
          <a:prstGeom prst="rect">
            <a:avLst/>
          </a:prstGeom>
          <a:noFill/>
          <a:ln/>
        </p:spPr>
        <p:txBody>
          <a:bodyPr wrap="square" lIns="0" tIns="0" rIns="0" bIns="0" rtlCol="0" anchor="ctr"/>
          <a:lstStyle/>
          <a:p>
            <a:pPr marL="0" indent="0">
              <a:buNone/>
            </a:pPr>
            <a:r>
              <a:rPr lang="en-US" sz="1100" i="1" dirty="0">
                <a:solidFill>
                  <a:srgbClr val="7A7A7A"/>
                </a:solidFill>
                <a:latin typeface="Calibri" pitchFamily="34" charset="0"/>
                <a:ea typeface="Calibri" pitchFamily="34" charset="-122"/>
                <a:cs typeface="Calibri" pitchFamily="34" charset="-120"/>
              </a:rPr>
              <a:t>John 1:14–15 ESV  ·  the incarnation</a:t>
            </a:r>
            <a:endParaRPr lang="en-US" sz="1100" dirty="0"/>
          </a:p>
        </p:txBody>
      </p:sp>
      <p:sp>
        <p:nvSpPr>
          <p:cNvPr id="5" name="Text 3"/>
          <p:cNvSpPr/>
          <p:nvPr/>
        </p:nvSpPr>
        <p:spPr>
          <a:xfrm>
            <a:off x="941832" y="420624"/>
            <a:ext cx="10058400" cy="237744"/>
          </a:xfrm>
          <a:prstGeom prst="rect">
            <a:avLst/>
          </a:prstGeom>
          <a:noFill/>
          <a:ln/>
        </p:spPr>
        <p:txBody>
          <a:bodyPr wrap="square" lIns="0" tIns="0" rIns="0" bIns="0" rtlCol="0" anchor="ctr"/>
          <a:lstStyle/>
          <a:p>
            <a:pPr marL="0" indent="0">
              <a:buNone/>
            </a:pPr>
            <a:r>
              <a:rPr lang="en-US" sz="1100" kern="0" spc="200" dirty="0">
                <a:solidFill>
                  <a:srgbClr val="7A7A7A"/>
                </a:solidFill>
                <a:latin typeface="Calibri" pitchFamily="34" charset="0"/>
                <a:ea typeface="Calibri" pitchFamily="34" charset="-122"/>
                <a:cs typeface="Calibri" pitchFamily="34" charset="-120"/>
              </a:rPr>
              <a:t>THE PROLOGUE  ·  INCARNATION</a:t>
            </a:r>
            <a:endParaRPr lang="en-US" sz="1100" dirty="0"/>
          </a:p>
        </p:txBody>
      </p:sp>
      <p:sp>
        <p:nvSpPr>
          <p:cNvPr id="6" name="Text 4"/>
          <p:cNvSpPr/>
          <p:nvPr/>
        </p:nvSpPr>
        <p:spPr>
          <a:xfrm>
            <a:off x="685800" y="841248"/>
            <a:ext cx="10789920" cy="502920"/>
          </a:xfrm>
          <a:prstGeom prst="rect">
            <a:avLst/>
          </a:prstGeom>
          <a:noFill/>
          <a:ln/>
        </p:spPr>
        <p:txBody>
          <a:bodyPr wrap="square" lIns="0" tIns="0" rIns="0" bIns="0" rtlCol="0" anchor="ctr"/>
          <a:lstStyle/>
          <a:p>
            <a:pPr marL="0" indent="0">
              <a:buNone/>
            </a:pPr>
            <a:r>
              <a:rPr lang="en-US" sz="2600" dirty="0">
                <a:solidFill>
                  <a:srgbClr val="1A1A1A"/>
                </a:solidFill>
                <a:latin typeface="Georgia" pitchFamily="34" charset="0"/>
                <a:ea typeface="Georgia" pitchFamily="34" charset="-122"/>
                <a:cs typeface="Georgia" pitchFamily="34" charset="-120"/>
              </a:rPr>
              <a:t>John 1:14–15</a:t>
            </a:r>
            <a:endParaRPr lang="en-US" sz="2600" dirty="0"/>
          </a:p>
        </p:txBody>
      </p:sp>
      <p:sp>
        <p:nvSpPr>
          <p:cNvPr id="7" name="Shape 5"/>
          <p:cNvSpPr/>
          <p:nvPr/>
        </p:nvSpPr>
        <p:spPr>
          <a:xfrm>
            <a:off x="685800" y="2163096"/>
            <a:ext cx="10789920" cy="2585885"/>
          </a:xfrm>
          <a:prstGeom prst="roundRect">
            <a:avLst>
              <a:gd name="adj" fmla="val 1364"/>
            </a:avLst>
          </a:prstGeom>
          <a:solidFill>
            <a:srgbClr val="FFFFFF"/>
          </a:solidFill>
          <a:ln w="12700">
            <a:solidFill>
              <a:srgbClr val="D9D5CC"/>
            </a:solidFill>
            <a:prstDash val="solid"/>
          </a:ln>
        </p:spPr>
        <p:txBody>
          <a:bodyPr/>
          <a:lstStyle/>
          <a:p>
            <a:endParaRPr lang="en-US"/>
          </a:p>
        </p:txBody>
      </p:sp>
      <p:sp>
        <p:nvSpPr>
          <p:cNvPr id="8" name="Text 6"/>
          <p:cNvSpPr/>
          <p:nvPr/>
        </p:nvSpPr>
        <p:spPr>
          <a:xfrm>
            <a:off x="1005840" y="1645920"/>
            <a:ext cx="10149840" cy="3657600"/>
          </a:xfrm>
          <a:prstGeom prst="rect">
            <a:avLst/>
          </a:prstGeom>
          <a:noFill/>
          <a:ln/>
        </p:spPr>
        <p:txBody>
          <a:bodyPr wrap="square" lIns="0" tIns="0" rIns="0" bIns="0" rtlCol="0" anchor="ctr"/>
          <a:lstStyle/>
          <a:p>
            <a:pPr marL="0" indent="0">
              <a:buNone/>
            </a:pPr>
            <a:r>
              <a:rPr lang="en-US" sz="1600" i="1">
                <a:solidFill>
                  <a:srgbClr val="1A1A1A"/>
                </a:solidFill>
                <a:latin typeface="Georgia" pitchFamily="34" charset="0"/>
                <a:ea typeface="Georgia" pitchFamily="34" charset="-122"/>
                <a:cs typeface="Georgia" pitchFamily="34" charset="-120"/>
              </a:rPr>
              <a:t>And the Word became flesh and dwelt among us, and we have seen his glory, glory as of the only Son from the Father, full of grace and truth. (John bore witness about him, and cried out, “This was he of whom I said, ‘He who comes after me ranks before me, because he was before me.’ ”)</a:t>
            </a:r>
            <a:endParaRPr lang="en-US" sz="18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7F5F0"/>
        </a:solidFill>
        <a:effectLst/>
      </p:bgPr>
    </p:bg>
    <p:spTree>
      <p:nvGrpSpPr>
        <p:cNvPr id="1" name=""/>
        <p:cNvGrpSpPr/>
        <p:nvPr/>
      </p:nvGrpSpPr>
      <p:grpSpPr>
        <a:xfrm>
          <a:off x="0" y="0"/>
          <a:ext cx="0" cy="0"/>
          <a:chOff x="0" y="0"/>
          <a:chExt cx="0" cy="0"/>
        </a:xfrm>
      </p:grpSpPr>
      <p:sp>
        <p:nvSpPr>
          <p:cNvPr id="2" name="Shape 0"/>
          <p:cNvSpPr/>
          <p:nvPr/>
        </p:nvSpPr>
        <p:spPr>
          <a:xfrm>
            <a:off x="685800" y="457200"/>
            <a:ext cx="146304" cy="146304"/>
          </a:xfrm>
          <a:prstGeom prst="rect">
            <a:avLst/>
          </a:prstGeom>
          <a:solidFill>
            <a:srgbClr val="7B2D26"/>
          </a:solidFill>
          <a:ln w="12700">
            <a:solidFill>
              <a:srgbClr val="7B2D26"/>
            </a:solidFill>
            <a:prstDash val="solid"/>
          </a:ln>
        </p:spPr>
        <p:txBody>
          <a:bodyPr/>
          <a:lstStyle/>
          <a:p>
            <a:endParaRPr lang="en-US"/>
          </a:p>
        </p:txBody>
      </p:sp>
      <p:sp>
        <p:nvSpPr>
          <p:cNvPr id="4" name="Text 2"/>
          <p:cNvSpPr/>
          <p:nvPr/>
        </p:nvSpPr>
        <p:spPr>
          <a:xfrm>
            <a:off x="685800" y="6473952"/>
            <a:ext cx="9875520" cy="237744"/>
          </a:xfrm>
          <a:prstGeom prst="rect">
            <a:avLst/>
          </a:prstGeom>
          <a:noFill/>
          <a:ln/>
        </p:spPr>
        <p:txBody>
          <a:bodyPr wrap="square" lIns="0" tIns="0" rIns="0" bIns="0" rtlCol="0" anchor="ctr"/>
          <a:lstStyle/>
          <a:p>
            <a:pPr marL="0" indent="0">
              <a:buNone/>
            </a:pPr>
            <a:r>
              <a:rPr sz="1100" b="0" i="1">
                <a:solidFill>
                  <a:srgbClr val="7A7A7A"/>
                </a:solidFill>
                <a:latin typeface="Calibri"/>
              </a:rPr>
              <a:t>John 1:14a  ·  Hebrews 4:15; 7:26  ·  2 Corinthians 5:21  ·  ESV</a:t>
            </a:r>
            <a:endParaRPr lang="en-US" sz="1100"/>
          </a:p>
        </p:txBody>
      </p:sp>
      <p:sp>
        <p:nvSpPr>
          <p:cNvPr id="5" name="Text 3"/>
          <p:cNvSpPr/>
          <p:nvPr/>
        </p:nvSpPr>
        <p:spPr>
          <a:xfrm>
            <a:off x="941832" y="420624"/>
            <a:ext cx="10058400" cy="237744"/>
          </a:xfrm>
          <a:prstGeom prst="rect">
            <a:avLst/>
          </a:prstGeom>
          <a:noFill/>
          <a:ln/>
        </p:spPr>
        <p:txBody>
          <a:bodyPr wrap="square" lIns="0" tIns="0" rIns="0" bIns="0" rtlCol="0" anchor="ctr"/>
          <a:lstStyle/>
          <a:p>
            <a:pPr marL="0" indent="0">
              <a:buNone/>
            </a:pPr>
            <a:r>
              <a:rPr sz="1100" b="0" i="0">
                <a:solidFill>
                  <a:srgbClr val="7A7A7A"/>
                </a:solidFill>
                <a:latin typeface="Calibri"/>
              </a:rPr>
              <a:t>THE PROLOGUE</a:t>
            </a:r>
            <a:endParaRPr lang="en-US" sz="1100"/>
          </a:p>
        </p:txBody>
      </p:sp>
      <p:sp>
        <p:nvSpPr>
          <p:cNvPr id="6" name="Text 4"/>
          <p:cNvSpPr/>
          <p:nvPr/>
        </p:nvSpPr>
        <p:spPr>
          <a:xfrm>
            <a:off x="685800" y="841248"/>
            <a:ext cx="10789920" cy="502920"/>
          </a:xfrm>
          <a:prstGeom prst="rect">
            <a:avLst/>
          </a:prstGeom>
          <a:noFill/>
          <a:ln/>
        </p:spPr>
        <p:txBody>
          <a:bodyPr wrap="square" lIns="0" tIns="0" rIns="0" bIns="0" rtlCol="0" anchor="ctr"/>
          <a:lstStyle/>
          <a:p>
            <a:pPr marL="0" indent="0">
              <a:buNone/>
            </a:pPr>
            <a:r>
              <a:rPr sz="2600" b="0" i="0" dirty="0">
                <a:solidFill>
                  <a:srgbClr val="1A1A1A"/>
                </a:solidFill>
                <a:latin typeface="Georgia"/>
              </a:rPr>
              <a:t>What “the Word became flesh” means</a:t>
            </a:r>
            <a:endParaRPr lang="en-US" sz="2600" dirty="0"/>
          </a:p>
        </p:txBody>
      </p:sp>
      <p:sp>
        <p:nvSpPr>
          <p:cNvPr id="7" name="Shape 5"/>
          <p:cNvSpPr/>
          <p:nvPr/>
        </p:nvSpPr>
        <p:spPr>
          <a:xfrm>
            <a:off x="685800" y="1417320"/>
            <a:ext cx="10789920" cy="1234440"/>
          </a:xfrm>
          <a:prstGeom prst="roundRect">
            <a:avLst>
              <a:gd name="adj" fmla="val 4444"/>
            </a:avLst>
          </a:prstGeom>
          <a:solidFill>
            <a:srgbClr val="FFFFFF"/>
          </a:solidFill>
          <a:ln w="12700">
            <a:solidFill>
              <a:srgbClr val="D9D5CC"/>
            </a:solidFill>
            <a:prstDash val="solid"/>
          </a:ln>
        </p:spPr>
        <p:txBody>
          <a:bodyPr/>
          <a:lstStyle/>
          <a:p>
            <a:endParaRPr lang="en-US"/>
          </a:p>
        </p:txBody>
      </p:sp>
      <p:sp>
        <p:nvSpPr>
          <p:cNvPr id="8" name="Text 6"/>
          <p:cNvSpPr/>
          <p:nvPr/>
        </p:nvSpPr>
        <p:spPr>
          <a:xfrm>
            <a:off x="1005840" y="1600200"/>
            <a:ext cx="10149840" cy="868680"/>
          </a:xfrm>
          <a:prstGeom prst="rect">
            <a:avLst/>
          </a:prstGeom>
          <a:noFill/>
          <a:ln/>
        </p:spPr>
        <p:txBody>
          <a:bodyPr wrap="square" lIns="0" tIns="0" rIns="0" bIns="0" rtlCol="0" anchor="ctr"/>
          <a:lstStyle/>
          <a:p>
            <a:pPr marL="0" indent="0">
              <a:buNone/>
            </a:pPr>
            <a:r>
              <a:rPr lang="en-US" sz="1600" b="0">
                <a:solidFill>
                  <a:srgbClr val="1A1A1A"/>
                </a:solidFill>
                <a:latin typeface="Georgia"/>
              </a:rPr>
              <a:t>This is physical </a:t>
            </a:r>
            <a:r>
              <a:rPr lang="en-US" sz="1600" b="0" i="0">
                <a:solidFill>
                  <a:srgbClr val="1A1A1A"/>
                </a:solidFill>
                <a:latin typeface="Georgia"/>
              </a:rPr>
              <a:t>humanity, not “flesh” as moral corruption (contrast Rom. 8; Gal. 5).</a:t>
            </a:r>
            <a:endParaRPr lang="en-US" sz="1800" dirty="0"/>
          </a:p>
        </p:txBody>
      </p:sp>
      <p:sp>
        <p:nvSpPr>
          <p:cNvPr id="9" name="Text 7"/>
          <p:cNvSpPr/>
          <p:nvPr/>
        </p:nvSpPr>
        <p:spPr>
          <a:xfrm>
            <a:off x="685800" y="2788920"/>
            <a:ext cx="3108960" cy="731520"/>
          </a:xfrm>
          <a:prstGeom prst="rect">
            <a:avLst/>
          </a:prstGeom>
          <a:noFill/>
          <a:ln/>
        </p:spPr>
        <p:txBody>
          <a:bodyPr wrap="square" lIns="0" tIns="0" rIns="0" bIns="0" rtlCol="0" anchor="ctr"/>
          <a:lstStyle/>
          <a:p>
            <a:pPr marL="0" indent="0">
              <a:buNone/>
            </a:pPr>
            <a:r>
              <a:rPr lang="en-US" sz="1600" b="0" i="0">
                <a:solidFill>
                  <a:srgbClr val="7B2D26"/>
                </a:solidFill>
                <a:latin typeface="Georgia"/>
              </a:rPr>
              <a:t>The great exchange</a:t>
            </a:r>
            <a:endParaRPr lang="en-US" sz="1500"/>
          </a:p>
        </p:txBody>
      </p:sp>
      <p:sp>
        <p:nvSpPr>
          <p:cNvPr id="10" name="Text 8"/>
          <p:cNvSpPr/>
          <p:nvPr/>
        </p:nvSpPr>
        <p:spPr>
          <a:xfrm>
            <a:off x="3931920" y="2788920"/>
            <a:ext cx="7543800" cy="777240"/>
          </a:xfrm>
          <a:prstGeom prst="rect">
            <a:avLst/>
          </a:prstGeom>
          <a:noFill/>
          <a:ln/>
        </p:spPr>
        <p:txBody>
          <a:bodyPr wrap="square" lIns="0" tIns="0" rIns="0" bIns="0" rtlCol="0" anchor="ctr"/>
          <a:lstStyle/>
          <a:p>
            <a:r>
              <a:rPr sz="1600" b="0" i="0" dirty="0">
                <a:solidFill>
                  <a:srgbClr val="1A1A1A"/>
                </a:solidFill>
              </a:rPr>
              <a:t>Infinite → finite; eternal → time; omnipresent → a body; invisible → visible.</a:t>
            </a:r>
            <a:endParaRPr lang="en-US" sz="1600" dirty="0"/>
          </a:p>
        </p:txBody>
      </p:sp>
      <p:sp>
        <p:nvSpPr>
          <p:cNvPr id="11" name="Text 9"/>
          <p:cNvSpPr/>
          <p:nvPr/>
        </p:nvSpPr>
        <p:spPr>
          <a:xfrm>
            <a:off x="685800" y="4737540"/>
            <a:ext cx="3108960" cy="731520"/>
          </a:xfrm>
          <a:prstGeom prst="rect">
            <a:avLst/>
          </a:prstGeom>
          <a:noFill/>
          <a:ln/>
        </p:spPr>
        <p:txBody>
          <a:bodyPr wrap="square" lIns="0" tIns="0" rIns="0" bIns="0" rtlCol="0" anchor="ctr"/>
          <a:lstStyle/>
          <a:p>
            <a:pPr marL="0" indent="0">
              <a:buNone/>
            </a:pPr>
            <a:r>
              <a:rPr lang="en-US" sz="1600" b="0" i="0">
                <a:solidFill>
                  <a:srgbClr val="7B2D26"/>
                </a:solidFill>
                <a:latin typeface="Georgia"/>
              </a:rPr>
              <a:t>Truly human, without sin</a:t>
            </a:r>
            <a:endParaRPr lang="en-US" sz="1500"/>
          </a:p>
        </p:txBody>
      </p:sp>
      <p:sp>
        <p:nvSpPr>
          <p:cNvPr id="12" name="Text 10"/>
          <p:cNvSpPr/>
          <p:nvPr/>
        </p:nvSpPr>
        <p:spPr>
          <a:xfrm>
            <a:off x="3931920" y="4737540"/>
            <a:ext cx="7543800" cy="777240"/>
          </a:xfrm>
          <a:prstGeom prst="rect">
            <a:avLst/>
          </a:prstGeom>
          <a:noFill/>
          <a:ln/>
        </p:spPr>
        <p:txBody>
          <a:bodyPr wrap="square" lIns="0" tIns="0" rIns="0" bIns="0" rtlCol="0" anchor="ctr"/>
          <a:lstStyle/>
          <a:p>
            <a:pPr marL="0" indent="0">
              <a:buNone/>
            </a:pPr>
            <a:r>
              <a:rPr sz="1600" b="0" i="0" dirty="0">
                <a:solidFill>
                  <a:srgbClr val="1A1A1A"/>
                </a:solidFill>
              </a:rPr>
              <a:t>His humanity </a:t>
            </a:r>
            <a:r>
              <a:rPr sz="1600" i="0" dirty="0">
                <a:solidFill>
                  <a:srgbClr val="1A1A1A"/>
                </a:solidFill>
              </a:rPr>
              <a:t>is </a:t>
            </a:r>
            <a:r>
              <a:rPr sz="1600" i="1" dirty="0">
                <a:solidFill>
                  <a:srgbClr val="1A1A1A"/>
                </a:solidFill>
              </a:rPr>
              <a:t>post-Fall</a:t>
            </a:r>
            <a:r>
              <a:rPr sz="1600" i="0" dirty="0">
                <a:solidFill>
                  <a:srgbClr val="1A1A1A"/>
                </a:solidFill>
              </a:rPr>
              <a:t> humanity </a:t>
            </a:r>
            <a:r>
              <a:rPr sz="1600" b="0" i="0" dirty="0">
                <a:solidFill>
                  <a:srgbClr val="1A1A1A"/>
                </a:solidFill>
              </a:rPr>
              <a:t>— He grew, suffered, died — </a:t>
            </a:r>
            <a:r>
              <a:rPr sz="1600" i="1" dirty="0">
                <a:solidFill>
                  <a:srgbClr val="1A1A1A"/>
                </a:solidFill>
              </a:rPr>
              <a:t>except without sin </a:t>
            </a:r>
            <a:r>
              <a:rPr sz="1600" b="0" i="0" dirty="0">
                <a:solidFill>
                  <a:srgbClr val="1A1A1A"/>
                </a:solidFill>
              </a:rPr>
              <a:t>(Heb. 4:15; 7:26; 2 Cor. 5:21). That is why He can be a sympathetic high priest.</a:t>
            </a:r>
            <a:endParaRPr lang="en-US" sz="1600" dirty="0"/>
          </a:p>
        </p:txBody>
      </p:sp>
      <p:sp>
        <p:nvSpPr>
          <p:cNvPr id="13" name="Text 11"/>
          <p:cNvSpPr/>
          <p:nvPr/>
        </p:nvSpPr>
        <p:spPr>
          <a:xfrm>
            <a:off x="685800" y="3706470"/>
            <a:ext cx="3108960" cy="731520"/>
          </a:xfrm>
          <a:prstGeom prst="rect">
            <a:avLst/>
          </a:prstGeom>
          <a:noFill/>
          <a:ln/>
        </p:spPr>
        <p:txBody>
          <a:bodyPr wrap="square" lIns="0" tIns="0" rIns="0" bIns="0" rtlCol="0" anchor="ctr"/>
          <a:lstStyle/>
          <a:p>
            <a:pPr marL="0" indent="0">
              <a:buNone/>
            </a:pPr>
            <a:r>
              <a:rPr lang="en-US" sz="1600" b="0" i="0">
                <a:solidFill>
                  <a:srgbClr val="7B2D26"/>
                </a:solidFill>
                <a:latin typeface="Georgia"/>
              </a:rPr>
              <a:t>One Person, two natures</a:t>
            </a:r>
            <a:endParaRPr lang="en-US" sz="1500"/>
          </a:p>
        </p:txBody>
      </p:sp>
      <p:sp>
        <p:nvSpPr>
          <p:cNvPr id="14" name="Text 12"/>
          <p:cNvSpPr/>
          <p:nvPr/>
        </p:nvSpPr>
        <p:spPr>
          <a:xfrm>
            <a:off x="3931920" y="3706470"/>
            <a:ext cx="7543800" cy="777240"/>
          </a:xfrm>
          <a:prstGeom prst="rect">
            <a:avLst/>
          </a:prstGeom>
          <a:noFill/>
          <a:ln/>
        </p:spPr>
        <p:txBody>
          <a:bodyPr wrap="square" lIns="0" tIns="0" rIns="0" bIns="0" rtlCol="0" anchor="ctr"/>
          <a:lstStyle/>
          <a:p>
            <a:pPr marL="0" indent="0">
              <a:buNone/>
            </a:pPr>
            <a:r>
              <a:rPr sz="1600" b="0" i="0" dirty="0">
                <a:solidFill>
                  <a:srgbClr val="1A1A1A"/>
                </a:solidFill>
              </a:rPr>
              <a:t>Never again separated, never mixed or confounded. Deity is not diminished by humanity; humanity is not swallowed by deity. The risen Christ in heaven is still this same God-man — not a “floating fog.”</a:t>
            </a:r>
            <a:endParaRPr lang="en-US" sz="16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7F5F0"/>
        </a:solidFill>
        <a:effectLst/>
      </p:bgPr>
    </p:bg>
    <p:spTree>
      <p:nvGrpSpPr>
        <p:cNvPr id="1" name="">
          <a:extLst>
            <a:ext uri="{FF2B5EF4-FFF2-40B4-BE49-F238E27FC236}">
              <a16:creationId xmlns:a16="http://schemas.microsoft.com/office/drawing/2014/main" id="{D810F57A-B4E0-D33C-CA44-545B15E49223}"/>
            </a:ext>
          </a:extLst>
        </p:cNvPr>
        <p:cNvGrpSpPr/>
        <p:nvPr/>
      </p:nvGrpSpPr>
      <p:grpSpPr>
        <a:xfrm>
          <a:off x="0" y="0"/>
          <a:ext cx="0" cy="0"/>
          <a:chOff x="0" y="0"/>
          <a:chExt cx="0" cy="0"/>
        </a:xfrm>
      </p:grpSpPr>
      <p:sp>
        <p:nvSpPr>
          <p:cNvPr id="2" name="Shape 0">
            <a:extLst>
              <a:ext uri="{FF2B5EF4-FFF2-40B4-BE49-F238E27FC236}">
                <a16:creationId xmlns:a16="http://schemas.microsoft.com/office/drawing/2014/main" id="{11FC5C02-D383-34F4-50B8-54C0D58E8D9A}"/>
              </a:ext>
            </a:extLst>
          </p:cNvPr>
          <p:cNvSpPr/>
          <p:nvPr/>
        </p:nvSpPr>
        <p:spPr>
          <a:xfrm>
            <a:off x="685800" y="457200"/>
            <a:ext cx="146304" cy="146304"/>
          </a:xfrm>
          <a:prstGeom prst="rect">
            <a:avLst/>
          </a:prstGeom>
          <a:solidFill>
            <a:srgbClr val="7B2D26"/>
          </a:solidFill>
          <a:ln w="12700">
            <a:solidFill>
              <a:srgbClr val="7B2D26"/>
            </a:solidFill>
            <a:prstDash val="solid"/>
          </a:ln>
        </p:spPr>
        <p:txBody>
          <a:bodyPr/>
          <a:lstStyle/>
          <a:p>
            <a:endParaRPr lang="en-US"/>
          </a:p>
        </p:txBody>
      </p:sp>
      <p:sp>
        <p:nvSpPr>
          <p:cNvPr id="4" name="Text 2">
            <a:extLst>
              <a:ext uri="{FF2B5EF4-FFF2-40B4-BE49-F238E27FC236}">
                <a16:creationId xmlns:a16="http://schemas.microsoft.com/office/drawing/2014/main" id="{A5BF5A50-96DA-36D6-6F58-B404332145A2}"/>
              </a:ext>
            </a:extLst>
          </p:cNvPr>
          <p:cNvSpPr/>
          <p:nvPr/>
        </p:nvSpPr>
        <p:spPr>
          <a:xfrm>
            <a:off x="685800" y="6473952"/>
            <a:ext cx="9875520" cy="237744"/>
          </a:xfrm>
          <a:prstGeom prst="rect">
            <a:avLst/>
          </a:prstGeom>
          <a:noFill/>
          <a:ln/>
        </p:spPr>
        <p:txBody>
          <a:bodyPr wrap="square" lIns="0" tIns="0" rIns="0" bIns="0" rtlCol="0" anchor="ctr"/>
          <a:lstStyle/>
          <a:p>
            <a:pPr marL="0" indent="0">
              <a:buNone/>
            </a:pPr>
            <a:r>
              <a:rPr lang="en-US" sz="1100" i="1" dirty="0">
                <a:solidFill>
                  <a:srgbClr val="7A7A7A"/>
                </a:solidFill>
                <a:latin typeface="Calibri" pitchFamily="34" charset="0"/>
                <a:ea typeface="Calibri" pitchFamily="34" charset="-122"/>
                <a:cs typeface="Calibri" pitchFamily="34" charset="-120"/>
              </a:rPr>
              <a:t>John 1:17  ·  Romans 3:20–28; 11:6  ·  Ephesians 2:8–9  ·  ESV</a:t>
            </a:r>
            <a:endParaRPr lang="en-US" sz="1100" dirty="0"/>
          </a:p>
        </p:txBody>
      </p:sp>
      <p:sp>
        <p:nvSpPr>
          <p:cNvPr id="5" name="Text 3">
            <a:extLst>
              <a:ext uri="{FF2B5EF4-FFF2-40B4-BE49-F238E27FC236}">
                <a16:creationId xmlns:a16="http://schemas.microsoft.com/office/drawing/2014/main" id="{2F242843-8D51-743A-EE46-A60C08494C9B}"/>
              </a:ext>
            </a:extLst>
          </p:cNvPr>
          <p:cNvSpPr/>
          <p:nvPr/>
        </p:nvSpPr>
        <p:spPr>
          <a:xfrm>
            <a:off x="941832" y="420624"/>
            <a:ext cx="10058400" cy="237744"/>
          </a:xfrm>
          <a:prstGeom prst="rect">
            <a:avLst/>
          </a:prstGeom>
          <a:noFill/>
          <a:ln/>
        </p:spPr>
        <p:txBody>
          <a:bodyPr wrap="square" lIns="0" tIns="0" rIns="0" bIns="0" rtlCol="0" anchor="ctr"/>
          <a:lstStyle/>
          <a:p>
            <a:pPr marL="0" indent="0">
              <a:buNone/>
            </a:pPr>
            <a:r>
              <a:rPr lang="en-US" sz="1100" kern="0" spc="200" dirty="0">
                <a:solidFill>
                  <a:srgbClr val="7A7A7A"/>
                </a:solidFill>
                <a:latin typeface="Calibri" pitchFamily="34" charset="0"/>
                <a:ea typeface="Calibri" pitchFamily="34" charset="-122"/>
                <a:cs typeface="Calibri" pitchFamily="34" charset="-120"/>
              </a:rPr>
              <a:t>CROSS-REFERENCE</a:t>
            </a:r>
            <a:endParaRPr lang="en-US" sz="1100" dirty="0"/>
          </a:p>
        </p:txBody>
      </p:sp>
      <p:sp>
        <p:nvSpPr>
          <p:cNvPr id="6" name="Text 4">
            <a:extLst>
              <a:ext uri="{FF2B5EF4-FFF2-40B4-BE49-F238E27FC236}">
                <a16:creationId xmlns:a16="http://schemas.microsoft.com/office/drawing/2014/main" id="{541A3DB8-F9D5-6EE8-C55A-B094BDC13C8C}"/>
              </a:ext>
            </a:extLst>
          </p:cNvPr>
          <p:cNvSpPr/>
          <p:nvPr/>
        </p:nvSpPr>
        <p:spPr>
          <a:xfrm>
            <a:off x="685800" y="841248"/>
            <a:ext cx="10789920" cy="502920"/>
          </a:xfrm>
          <a:prstGeom prst="rect">
            <a:avLst/>
          </a:prstGeom>
          <a:noFill/>
          <a:ln/>
        </p:spPr>
        <p:txBody>
          <a:bodyPr wrap="square" lIns="0" tIns="0" rIns="0" bIns="0" rtlCol="0" anchor="ctr"/>
          <a:lstStyle/>
          <a:p>
            <a:r>
              <a:rPr lang="en-US" sz="2600" dirty="0">
                <a:solidFill>
                  <a:srgbClr val="1A1A1A"/>
                </a:solidFill>
                <a:latin typeface="Georgia" pitchFamily="34" charset="0"/>
                <a:ea typeface="Georgia" pitchFamily="34" charset="-122"/>
                <a:cs typeface="Georgia" pitchFamily="34" charset="-120"/>
              </a:rPr>
              <a:t>Word / Logos becoming flesh</a:t>
            </a:r>
            <a:endParaRPr lang="en-US" sz="2600" dirty="0"/>
          </a:p>
        </p:txBody>
      </p:sp>
      <p:sp>
        <p:nvSpPr>
          <p:cNvPr id="7" name="Shape 5">
            <a:extLst>
              <a:ext uri="{FF2B5EF4-FFF2-40B4-BE49-F238E27FC236}">
                <a16:creationId xmlns:a16="http://schemas.microsoft.com/office/drawing/2014/main" id="{E75540B0-49A5-5924-4403-7B641D255D3E}"/>
              </a:ext>
            </a:extLst>
          </p:cNvPr>
          <p:cNvSpPr/>
          <p:nvPr/>
        </p:nvSpPr>
        <p:spPr>
          <a:xfrm>
            <a:off x="685800" y="1417320"/>
            <a:ext cx="10789920" cy="1234440"/>
          </a:xfrm>
          <a:prstGeom prst="roundRect">
            <a:avLst>
              <a:gd name="adj" fmla="val 4444"/>
            </a:avLst>
          </a:prstGeom>
          <a:solidFill>
            <a:srgbClr val="FFFFFF"/>
          </a:solidFill>
          <a:ln w="12700">
            <a:solidFill>
              <a:srgbClr val="D9D5CC"/>
            </a:solidFill>
            <a:prstDash val="solid"/>
          </a:ln>
        </p:spPr>
        <p:txBody>
          <a:bodyPr/>
          <a:lstStyle/>
          <a:p>
            <a:endParaRPr lang="en-US"/>
          </a:p>
        </p:txBody>
      </p:sp>
      <p:sp>
        <p:nvSpPr>
          <p:cNvPr id="8" name="Text 6">
            <a:extLst>
              <a:ext uri="{FF2B5EF4-FFF2-40B4-BE49-F238E27FC236}">
                <a16:creationId xmlns:a16="http://schemas.microsoft.com/office/drawing/2014/main" id="{CB42BA9B-31B5-F512-896E-48E69EFA18C0}"/>
              </a:ext>
            </a:extLst>
          </p:cNvPr>
          <p:cNvSpPr/>
          <p:nvPr/>
        </p:nvSpPr>
        <p:spPr>
          <a:xfrm>
            <a:off x="1005840" y="1600200"/>
            <a:ext cx="10149840" cy="868680"/>
          </a:xfrm>
          <a:prstGeom prst="rect">
            <a:avLst/>
          </a:prstGeom>
          <a:noFill/>
          <a:ln/>
        </p:spPr>
        <p:txBody>
          <a:bodyPr wrap="square" lIns="0" tIns="0" rIns="0" bIns="0" rtlCol="0" anchor="ctr"/>
          <a:lstStyle/>
          <a:p>
            <a:pPr algn="ctr"/>
            <a:r>
              <a:rPr lang="en-US" dirty="0">
                <a:solidFill>
                  <a:srgbClr val="1A1A1A"/>
                </a:solidFill>
                <a:latin typeface="Georgia" pitchFamily="34" charset="0"/>
              </a:rPr>
              <a:t>The incarnation (becoming flesh) was an unexpected twist.</a:t>
            </a:r>
            <a:endParaRPr lang="en-US" dirty="0"/>
          </a:p>
        </p:txBody>
      </p:sp>
      <p:sp>
        <p:nvSpPr>
          <p:cNvPr id="9" name="Text 7">
            <a:extLst>
              <a:ext uri="{FF2B5EF4-FFF2-40B4-BE49-F238E27FC236}">
                <a16:creationId xmlns:a16="http://schemas.microsoft.com/office/drawing/2014/main" id="{9BE47B7D-12B9-E743-3E19-FA8DF951EE71}"/>
              </a:ext>
            </a:extLst>
          </p:cNvPr>
          <p:cNvSpPr/>
          <p:nvPr/>
        </p:nvSpPr>
        <p:spPr>
          <a:xfrm>
            <a:off x="685800" y="2834640"/>
            <a:ext cx="3108960" cy="960120"/>
          </a:xfrm>
          <a:prstGeom prst="rect">
            <a:avLst/>
          </a:prstGeom>
          <a:noFill/>
          <a:ln/>
        </p:spPr>
        <p:txBody>
          <a:bodyPr wrap="square" lIns="0" tIns="0" rIns="0" bIns="0" rtlCol="0" anchor="ctr"/>
          <a:lstStyle/>
          <a:p>
            <a:pPr marL="0" indent="0">
              <a:buNone/>
            </a:pPr>
            <a:r>
              <a:rPr lang="en-US" sz="1600">
                <a:solidFill>
                  <a:srgbClr val="7B2D26"/>
                </a:solidFill>
                <a:latin typeface="Georgia" pitchFamily="34" charset="0"/>
              </a:rPr>
              <a:t>To the Jew</a:t>
            </a:r>
            <a:endParaRPr lang="en-US" sz="1600" dirty="0"/>
          </a:p>
        </p:txBody>
      </p:sp>
      <p:sp>
        <p:nvSpPr>
          <p:cNvPr id="10" name="Text 8">
            <a:extLst>
              <a:ext uri="{FF2B5EF4-FFF2-40B4-BE49-F238E27FC236}">
                <a16:creationId xmlns:a16="http://schemas.microsoft.com/office/drawing/2014/main" id="{EFD91A10-9EE0-444B-7B1B-63254E25906C}"/>
              </a:ext>
            </a:extLst>
          </p:cNvPr>
          <p:cNvSpPr/>
          <p:nvPr/>
        </p:nvSpPr>
        <p:spPr>
          <a:xfrm>
            <a:off x="3931920" y="2834640"/>
            <a:ext cx="7543800" cy="960120"/>
          </a:xfrm>
          <a:prstGeom prst="rect">
            <a:avLst/>
          </a:prstGeom>
          <a:noFill/>
          <a:ln/>
        </p:spPr>
        <p:txBody>
          <a:bodyPr wrap="square" lIns="0" tIns="0" rIns="0" bIns="0" rtlCol="0" anchor="ctr"/>
          <a:lstStyle/>
          <a:p>
            <a:r>
              <a:rPr lang="en-US" sz="1600" dirty="0"/>
              <a:t>A bold reading of Genesis through Wisdom/Word traditions: the Word through whom God created is not Torah as a book, not a personified attribute, and not a created agent, but a personal reality who </a:t>
            </a:r>
            <a:r>
              <a:rPr lang="en-US" sz="1600" i="1" dirty="0"/>
              <a:t>shares God’s own being</a:t>
            </a:r>
            <a:r>
              <a:rPr lang="en-US" sz="1600" dirty="0"/>
              <a:t>.</a:t>
            </a:r>
            <a:endParaRPr lang="en-US" sz="1600" dirty="0">
              <a:effectLst/>
            </a:endParaRPr>
          </a:p>
        </p:txBody>
      </p:sp>
      <p:sp>
        <p:nvSpPr>
          <p:cNvPr id="13" name="Text 11">
            <a:extLst>
              <a:ext uri="{FF2B5EF4-FFF2-40B4-BE49-F238E27FC236}">
                <a16:creationId xmlns:a16="http://schemas.microsoft.com/office/drawing/2014/main" id="{0DF943AD-2B62-8A8F-DB3B-616BE26D2A20}"/>
              </a:ext>
            </a:extLst>
          </p:cNvPr>
          <p:cNvSpPr/>
          <p:nvPr/>
        </p:nvSpPr>
        <p:spPr>
          <a:xfrm>
            <a:off x="685800" y="4243062"/>
            <a:ext cx="3108960" cy="960120"/>
          </a:xfrm>
          <a:prstGeom prst="rect">
            <a:avLst/>
          </a:prstGeom>
          <a:noFill/>
          <a:ln/>
        </p:spPr>
        <p:txBody>
          <a:bodyPr wrap="square" lIns="0" tIns="0" rIns="0" bIns="0" rtlCol="0" anchor="ctr"/>
          <a:lstStyle/>
          <a:p>
            <a:pPr marL="0" indent="0">
              <a:buNone/>
            </a:pPr>
            <a:r>
              <a:rPr lang="en-US" sz="1600">
                <a:solidFill>
                  <a:srgbClr val="7B2D26"/>
                </a:solidFill>
                <a:latin typeface="Georgia" pitchFamily="34" charset="0"/>
                <a:ea typeface="Georgia" pitchFamily="34" charset="-122"/>
                <a:cs typeface="Georgia" pitchFamily="34" charset="-120"/>
              </a:rPr>
              <a:t>To the Greek</a:t>
            </a:r>
            <a:endParaRPr lang="en-US" sz="1600" dirty="0"/>
          </a:p>
        </p:txBody>
      </p:sp>
      <p:sp>
        <p:nvSpPr>
          <p:cNvPr id="14" name="Text 12">
            <a:extLst>
              <a:ext uri="{FF2B5EF4-FFF2-40B4-BE49-F238E27FC236}">
                <a16:creationId xmlns:a16="http://schemas.microsoft.com/office/drawing/2014/main" id="{5817F4C8-D12A-421E-CB3B-A126E6B270EF}"/>
              </a:ext>
            </a:extLst>
          </p:cNvPr>
          <p:cNvSpPr/>
          <p:nvPr/>
        </p:nvSpPr>
        <p:spPr>
          <a:xfrm>
            <a:off x="3931920" y="4627286"/>
            <a:ext cx="7543800" cy="960120"/>
          </a:xfrm>
          <a:prstGeom prst="rect">
            <a:avLst/>
          </a:prstGeom>
          <a:noFill/>
          <a:ln/>
        </p:spPr>
        <p:txBody>
          <a:bodyPr wrap="square" lIns="0" tIns="0" rIns="0" bIns="0" rtlCol="0" anchor="ctr"/>
          <a:lstStyle/>
          <a:p>
            <a:r>
              <a:rPr lang="en-US" sz="1600" dirty="0"/>
              <a:t>A claim about the rational principle of the universe—the thing philosophers had been seeking. The Logos is not an immanent force or abstract reason but a someone who was </a:t>
            </a:r>
            <a:r>
              <a:rPr lang="en-US" sz="1600" i="1" dirty="0"/>
              <a:t>with</a:t>
            </a:r>
            <a:r>
              <a:rPr lang="en-US" sz="1600" dirty="0"/>
              <a:t> God and </a:t>
            </a:r>
            <a:r>
              <a:rPr lang="en-US" sz="1600" i="1" dirty="0"/>
              <a:t>was</a:t>
            </a:r>
            <a:r>
              <a:rPr lang="en-US" sz="1600" dirty="0"/>
              <a:t> God, through whom everything exists, and who became flesh.</a:t>
            </a:r>
          </a:p>
          <a:p>
            <a:endParaRPr lang="en-US" sz="1600" dirty="0"/>
          </a:p>
          <a:p>
            <a:r>
              <a:rPr lang="en-US" sz="1600" dirty="0"/>
              <a:t>Greek thought (especially later Platonizing streams) tended to treat matter as inferior; a divine Logos taking on flesh inverted the expected direction of movement.</a:t>
            </a:r>
            <a:endParaRPr lang="en-US" sz="1600" dirty="0">
              <a:effectLst/>
            </a:endParaRPr>
          </a:p>
        </p:txBody>
      </p:sp>
    </p:spTree>
    <p:extLst>
      <p:ext uri="{BB962C8B-B14F-4D97-AF65-F5344CB8AC3E}">
        <p14:creationId xmlns:p14="http://schemas.microsoft.com/office/powerpoint/2010/main" val="264519564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9">
    <p:bg>
      <p:bgPr>
        <a:solidFill>
          <a:srgbClr val="F7F5F0"/>
        </a:solidFill>
        <a:effectLst/>
      </p:bgPr>
    </p:bg>
    <p:spTree>
      <p:nvGrpSpPr>
        <p:cNvPr id="1" name=""/>
        <p:cNvGrpSpPr/>
        <p:nvPr/>
      </p:nvGrpSpPr>
      <p:grpSpPr>
        <a:xfrm>
          <a:off x="0" y="0"/>
          <a:ext cx="0" cy="0"/>
          <a:chOff x="0" y="0"/>
          <a:chExt cx="0" cy="0"/>
        </a:xfrm>
      </p:grpSpPr>
      <p:sp>
        <p:nvSpPr>
          <p:cNvPr id="2" name="Shape 0"/>
          <p:cNvSpPr/>
          <p:nvPr/>
        </p:nvSpPr>
        <p:spPr>
          <a:xfrm>
            <a:off x="685800" y="457200"/>
            <a:ext cx="146304" cy="146304"/>
          </a:xfrm>
          <a:prstGeom prst="rect">
            <a:avLst/>
          </a:prstGeom>
          <a:solidFill>
            <a:srgbClr val="7B2D26"/>
          </a:solidFill>
          <a:ln w="12700">
            <a:solidFill>
              <a:srgbClr val="7B2D26"/>
            </a:solidFill>
            <a:prstDash val="solid"/>
          </a:ln>
        </p:spPr>
        <p:txBody>
          <a:bodyPr/>
          <a:lstStyle/>
          <a:p>
            <a:endParaRPr lang="en-US"/>
          </a:p>
        </p:txBody>
      </p:sp>
      <p:sp>
        <p:nvSpPr>
          <p:cNvPr id="4" name="Text 2"/>
          <p:cNvSpPr/>
          <p:nvPr/>
        </p:nvSpPr>
        <p:spPr>
          <a:xfrm>
            <a:off x="685800" y="6473952"/>
            <a:ext cx="9875520" cy="237744"/>
          </a:xfrm>
          <a:prstGeom prst="rect">
            <a:avLst/>
          </a:prstGeom>
          <a:noFill/>
          <a:ln/>
        </p:spPr>
        <p:txBody>
          <a:bodyPr wrap="square" lIns="0" tIns="0" rIns="0" bIns="0" rtlCol="0" anchor="ctr"/>
          <a:lstStyle/>
          <a:p>
            <a:pPr marL="0" indent="0">
              <a:buNone/>
            </a:pPr>
            <a:r>
              <a:rPr lang="en-US" sz="1100" i="1" dirty="0">
                <a:solidFill>
                  <a:srgbClr val="7A7A7A"/>
                </a:solidFill>
                <a:latin typeface="Calibri" pitchFamily="34" charset="0"/>
                <a:ea typeface="Calibri" pitchFamily="34" charset="-122"/>
                <a:cs typeface="Calibri" pitchFamily="34" charset="-120"/>
              </a:rPr>
              <a:t>John 1:16–18 ESV  ·  biblegateway.com/passage/?search=John+1:14-18&amp;version=ESV</a:t>
            </a:r>
            <a:endParaRPr lang="en-US" sz="1100" dirty="0"/>
          </a:p>
        </p:txBody>
      </p:sp>
      <p:sp>
        <p:nvSpPr>
          <p:cNvPr id="5" name="Text 3"/>
          <p:cNvSpPr/>
          <p:nvPr/>
        </p:nvSpPr>
        <p:spPr>
          <a:xfrm>
            <a:off x="941832" y="420624"/>
            <a:ext cx="10058400" cy="237744"/>
          </a:xfrm>
          <a:prstGeom prst="rect">
            <a:avLst/>
          </a:prstGeom>
          <a:noFill/>
          <a:ln/>
        </p:spPr>
        <p:txBody>
          <a:bodyPr wrap="square" lIns="0" tIns="0" rIns="0" bIns="0" rtlCol="0" anchor="ctr"/>
          <a:lstStyle/>
          <a:p>
            <a:pPr marL="0" indent="0">
              <a:buNone/>
            </a:pPr>
            <a:r>
              <a:rPr lang="en-US" sz="1100" kern="0" spc="200" dirty="0">
                <a:solidFill>
                  <a:srgbClr val="7A7A7A"/>
                </a:solidFill>
                <a:latin typeface="Calibri" pitchFamily="34" charset="0"/>
                <a:ea typeface="Calibri" pitchFamily="34" charset="-122"/>
                <a:cs typeface="Calibri" pitchFamily="34" charset="-120"/>
              </a:rPr>
              <a:t>THE PROLOGUE</a:t>
            </a:r>
            <a:endParaRPr lang="en-US" sz="1100" dirty="0"/>
          </a:p>
        </p:txBody>
      </p:sp>
      <p:sp>
        <p:nvSpPr>
          <p:cNvPr id="6" name="Text 4"/>
          <p:cNvSpPr/>
          <p:nvPr/>
        </p:nvSpPr>
        <p:spPr>
          <a:xfrm>
            <a:off x="685800" y="841248"/>
            <a:ext cx="10789920" cy="502920"/>
          </a:xfrm>
          <a:prstGeom prst="rect">
            <a:avLst/>
          </a:prstGeom>
          <a:noFill/>
          <a:ln/>
        </p:spPr>
        <p:txBody>
          <a:bodyPr wrap="square" lIns="0" tIns="0" rIns="0" bIns="0" rtlCol="0" anchor="ctr"/>
          <a:lstStyle/>
          <a:p>
            <a:pPr marL="0" indent="0">
              <a:buNone/>
            </a:pPr>
            <a:r>
              <a:rPr lang="en-US" sz="2600" dirty="0">
                <a:solidFill>
                  <a:srgbClr val="1A1A1A"/>
                </a:solidFill>
                <a:latin typeface="Georgia" pitchFamily="34" charset="0"/>
                <a:ea typeface="Georgia" pitchFamily="34" charset="-122"/>
                <a:cs typeface="Georgia" pitchFamily="34" charset="-120"/>
              </a:rPr>
              <a:t>John 1:16–18</a:t>
            </a:r>
            <a:endParaRPr lang="en-US" sz="2600" dirty="0"/>
          </a:p>
        </p:txBody>
      </p:sp>
      <p:sp>
        <p:nvSpPr>
          <p:cNvPr id="7" name="Shape 5"/>
          <p:cNvSpPr/>
          <p:nvPr/>
        </p:nvSpPr>
        <p:spPr>
          <a:xfrm>
            <a:off x="685800" y="1463040"/>
            <a:ext cx="10789920" cy="3474720"/>
          </a:xfrm>
          <a:prstGeom prst="roundRect">
            <a:avLst>
              <a:gd name="adj" fmla="val 1579"/>
            </a:avLst>
          </a:prstGeom>
          <a:solidFill>
            <a:srgbClr val="FFFFFF"/>
          </a:solidFill>
          <a:ln w="12700">
            <a:solidFill>
              <a:srgbClr val="D9D5CC"/>
            </a:solidFill>
            <a:prstDash val="solid"/>
          </a:ln>
        </p:spPr>
        <p:txBody>
          <a:bodyPr/>
          <a:lstStyle/>
          <a:p>
            <a:endParaRPr lang="en-US"/>
          </a:p>
        </p:txBody>
      </p:sp>
      <p:sp>
        <p:nvSpPr>
          <p:cNvPr id="8" name="Text 6"/>
          <p:cNvSpPr/>
          <p:nvPr/>
        </p:nvSpPr>
        <p:spPr>
          <a:xfrm>
            <a:off x="1005840" y="1645920"/>
            <a:ext cx="10149840" cy="3108960"/>
          </a:xfrm>
          <a:prstGeom prst="rect">
            <a:avLst/>
          </a:prstGeom>
          <a:noFill/>
          <a:ln/>
        </p:spPr>
        <p:txBody>
          <a:bodyPr wrap="square" lIns="0" tIns="0" rIns="0" bIns="0" rtlCol="0" anchor="ctr"/>
          <a:lstStyle/>
          <a:p>
            <a:pPr marL="0" indent="0">
              <a:buNone/>
            </a:pPr>
            <a:r>
              <a:rPr lang="en-US" sz="1600" i="1">
                <a:solidFill>
                  <a:srgbClr val="1A1A1A"/>
                </a:solidFill>
                <a:latin typeface="Georgia" pitchFamily="34" charset="0"/>
                <a:ea typeface="Georgia" pitchFamily="34" charset="-122"/>
                <a:cs typeface="Georgia" pitchFamily="34" charset="-120"/>
              </a:rPr>
              <a:t>For from his fullness we have all received, grace upon grace. For the law was given through Moses; grace and truth came through Jesus Christ. No one has ever seen God; the only God, who is at the Father’s side, he has made him known.</a:t>
            </a:r>
            <a:endParaRPr lang="en-US" sz="18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7F5F0"/>
        </a:solidFill>
        <a:effectLst/>
      </p:bgPr>
    </p:bg>
    <p:spTree>
      <p:nvGrpSpPr>
        <p:cNvPr id="1" name=""/>
        <p:cNvGrpSpPr/>
        <p:nvPr/>
      </p:nvGrpSpPr>
      <p:grpSpPr>
        <a:xfrm>
          <a:off x="0" y="0"/>
          <a:ext cx="0" cy="0"/>
          <a:chOff x="0" y="0"/>
          <a:chExt cx="0" cy="0"/>
        </a:xfrm>
      </p:grpSpPr>
      <p:sp>
        <p:nvSpPr>
          <p:cNvPr id="2" name="Shape 0"/>
          <p:cNvSpPr/>
          <p:nvPr/>
        </p:nvSpPr>
        <p:spPr>
          <a:xfrm>
            <a:off x="685800" y="457200"/>
            <a:ext cx="146304" cy="146304"/>
          </a:xfrm>
          <a:prstGeom prst="rect">
            <a:avLst/>
          </a:prstGeom>
          <a:solidFill>
            <a:srgbClr val="7B2D26"/>
          </a:solidFill>
          <a:ln w="12700">
            <a:solidFill>
              <a:srgbClr val="7B2D26"/>
            </a:solidFill>
            <a:prstDash val="solid"/>
          </a:ln>
        </p:spPr>
        <p:txBody>
          <a:bodyPr/>
          <a:lstStyle/>
          <a:p>
            <a:endParaRPr lang="en-US"/>
          </a:p>
        </p:txBody>
      </p:sp>
      <p:sp>
        <p:nvSpPr>
          <p:cNvPr id="4" name="Text 2"/>
          <p:cNvSpPr/>
          <p:nvPr/>
        </p:nvSpPr>
        <p:spPr>
          <a:xfrm>
            <a:off x="685800" y="6473952"/>
            <a:ext cx="9875520" cy="237744"/>
          </a:xfrm>
          <a:prstGeom prst="rect">
            <a:avLst/>
          </a:prstGeom>
          <a:noFill/>
          <a:ln/>
        </p:spPr>
        <p:txBody>
          <a:bodyPr wrap="square" lIns="0" tIns="0" rIns="0" bIns="0" rtlCol="0" anchor="ctr"/>
          <a:lstStyle/>
          <a:p>
            <a:pPr marL="0" indent="0">
              <a:buNone/>
            </a:pPr>
            <a:r>
              <a:rPr sz="1100" b="0" i="1">
                <a:solidFill>
                  <a:srgbClr val="7A7A7A"/>
                </a:solidFill>
                <a:latin typeface="Calibri"/>
              </a:rPr>
              <a:t>John 1:14–15; 2:11  ·  Exodus 33–34  ·  2 Peter 1:16–18  ·  Matthew 24–25  ·  ESV</a:t>
            </a:r>
            <a:endParaRPr lang="en-US" sz="1100"/>
          </a:p>
        </p:txBody>
      </p:sp>
      <p:sp>
        <p:nvSpPr>
          <p:cNvPr id="5" name="Text 3"/>
          <p:cNvSpPr/>
          <p:nvPr/>
        </p:nvSpPr>
        <p:spPr>
          <a:xfrm>
            <a:off x="941832" y="420624"/>
            <a:ext cx="10058400" cy="237744"/>
          </a:xfrm>
          <a:prstGeom prst="rect">
            <a:avLst/>
          </a:prstGeom>
          <a:noFill/>
          <a:ln/>
        </p:spPr>
        <p:txBody>
          <a:bodyPr wrap="square" lIns="0" tIns="0" rIns="0" bIns="0" rtlCol="0" anchor="ctr"/>
          <a:lstStyle/>
          <a:p>
            <a:pPr marL="0" indent="0">
              <a:buNone/>
            </a:pPr>
            <a:r>
              <a:rPr sz="1100" b="0" i="0">
                <a:solidFill>
                  <a:srgbClr val="7A7A7A"/>
                </a:solidFill>
                <a:latin typeface="Calibri"/>
              </a:rPr>
              <a:t>THE PROLOGUE</a:t>
            </a:r>
            <a:endParaRPr lang="en-US" sz="1100"/>
          </a:p>
        </p:txBody>
      </p:sp>
      <p:sp>
        <p:nvSpPr>
          <p:cNvPr id="6" name="Text 4"/>
          <p:cNvSpPr/>
          <p:nvPr/>
        </p:nvSpPr>
        <p:spPr>
          <a:xfrm>
            <a:off x="685800" y="841248"/>
            <a:ext cx="10789920" cy="502920"/>
          </a:xfrm>
          <a:prstGeom prst="rect">
            <a:avLst/>
          </a:prstGeom>
          <a:noFill/>
          <a:ln/>
        </p:spPr>
        <p:txBody>
          <a:bodyPr wrap="square" lIns="0" tIns="0" rIns="0" bIns="0" rtlCol="0" anchor="ctr"/>
          <a:lstStyle/>
          <a:p>
            <a:pPr marL="0" indent="0">
              <a:buNone/>
            </a:pPr>
            <a:r>
              <a:rPr sz="2600" b="0" i="0">
                <a:solidFill>
                  <a:srgbClr val="1A1A1A"/>
                </a:solidFill>
                <a:latin typeface="Georgia"/>
              </a:rPr>
              <a:t>Glory — He displays divine glory (v. 14)</a:t>
            </a:r>
            <a:endParaRPr lang="en-US" sz="2600"/>
          </a:p>
        </p:txBody>
      </p:sp>
      <p:sp>
        <p:nvSpPr>
          <p:cNvPr id="7" name="Shape 5"/>
          <p:cNvSpPr/>
          <p:nvPr/>
        </p:nvSpPr>
        <p:spPr>
          <a:xfrm>
            <a:off x="685800" y="1417320"/>
            <a:ext cx="10789920" cy="1051560"/>
          </a:xfrm>
          <a:prstGeom prst="roundRect">
            <a:avLst>
              <a:gd name="adj" fmla="val 1579"/>
            </a:avLst>
          </a:prstGeom>
          <a:solidFill>
            <a:srgbClr val="FFFFFF"/>
          </a:solidFill>
          <a:ln w="12700">
            <a:solidFill>
              <a:srgbClr val="D9D5CC"/>
            </a:solidFill>
            <a:prstDash val="solid"/>
          </a:ln>
        </p:spPr>
        <p:txBody>
          <a:bodyPr/>
          <a:lstStyle/>
          <a:p>
            <a:endParaRPr lang="en-US"/>
          </a:p>
        </p:txBody>
      </p:sp>
      <p:sp>
        <p:nvSpPr>
          <p:cNvPr id="8" name="Text 6"/>
          <p:cNvSpPr/>
          <p:nvPr/>
        </p:nvSpPr>
        <p:spPr>
          <a:xfrm>
            <a:off x="1005840" y="1600200"/>
            <a:ext cx="10149840" cy="731520"/>
          </a:xfrm>
          <a:prstGeom prst="rect">
            <a:avLst/>
          </a:prstGeom>
          <a:noFill/>
          <a:ln/>
        </p:spPr>
        <p:txBody>
          <a:bodyPr wrap="square" lIns="0" tIns="0" rIns="0" bIns="0" rtlCol="0" anchor="ctr"/>
          <a:lstStyle/>
          <a:p>
            <a:pPr marL="0" indent="0">
              <a:buNone/>
            </a:pPr>
            <a:r>
              <a:rPr lang="en-US" sz="1600" b="0" i="1">
                <a:solidFill>
                  <a:srgbClr val="1A1A1A"/>
                </a:solidFill>
                <a:latin typeface="Georgia"/>
              </a:rPr>
              <a:t>“We saw His glory, glory as of the monogenēs from the Father, full of grace and truth.”</a:t>
            </a:r>
            <a:endParaRPr lang="en-US" sz="1800"/>
          </a:p>
        </p:txBody>
      </p:sp>
      <p:sp>
        <p:nvSpPr>
          <p:cNvPr id="3" name="Text 6"/>
          <p:cNvSpPr/>
          <p:nvPr/>
        </p:nvSpPr>
        <p:spPr>
          <a:xfrm>
            <a:off x="685800" y="2614348"/>
            <a:ext cx="3108960" cy="548640"/>
          </a:xfrm>
          <a:prstGeom prst="rect">
            <a:avLst/>
          </a:prstGeom>
          <a:noFill/>
          <a:ln/>
        </p:spPr>
        <p:txBody>
          <a:bodyPr wrap="square" lIns="0" tIns="0" rIns="0" bIns="0" rtlCol="0" anchor="ctr"/>
          <a:lstStyle/>
          <a:p>
            <a:pPr marL="0" indent="0">
              <a:buNone/>
            </a:pPr>
            <a:r>
              <a:rPr lang="en-US" sz="1600" b="0" i="0">
                <a:solidFill>
                  <a:srgbClr val="7B2D26"/>
                </a:solidFill>
                <a:latin typeface="Georgia"/>
              </a:rPr>
              <a:t>Glory defined</a:t>
            </a:r>
            <a:endParaRPr lang="en-US" sz="1800"/>
          </a:p>
        </p:txBody>
      </p:sp>
      <p:sp>
        <p:nvSpPr>
          <p:cNvPr id="9" name="Text 6"/>
          <p:cNvSpPr/>
          <p:nvPr/>
        </p:nvSpPr>
        <p:spPr>
          <a:xfrm>
            <a:off x="3931920" y="2614348"/>
            <a:ext cx="7543800" cy="640080"/>
          </a:xfrm>
          <a:prstGeom prst="rect">
            <a:avLst/>
          </a:prstGeom>
          <a:noFill/>
          <a:ln/>
        </p:spPr>
        <p:txBody>
          <a:bodyPr wrap="square" lIns="0" tIns="0" rIns="0" bIns="0" rtlCol="0" anchor="ctr"/>
          <a:lstStyle/>
          <a:p>
            <a:pPr marL="0" indent="0">
              <a:buNone/>
            </a:pPr>
            <a:r>
              <a:rPr lang="en-US" sz="1600" b="0" i="0">
                <a:solidFill>
                  <a:srgbClr val="1A1A1A"/>
                </a:solidFill>
                <a:latin typeface="Calibri"/>
              </a:rPr>
              <a:t>The sum of God’s attributes (Exod. 33–34) — intrinsic to who God is.</a:t>
            </a:r>
            <a:endParaRPr lang="en-US" sz="1800"/>
          </a:p>
        </p:txBody>
      </p:sp>
      <p:sp>
        <p:nvSpPr>
          <p:cNvPr id="10" name="Text 6"/>
          <p:cNvSpPr/>
          <p:nvPr/>
        </p:nvSpPr>
        <p:spPr>
          <a:xfrm>
            <a:off x="685800" y="3373300"/>
            <a:ext cx="3108960" cy="548640"/>
          </a:xfrm>
          <a:prstGeom prst="rect">
            <a:avLst/>
          </a:prstGeom>
          <a:noFill/>
          <a:ln/>
        </p:spPr>
        <p:txBody>
          <a:bodyPr wrap="square" lIns="0" tIns="0" rIns="0" bIns="0" rtlCol="0" anchor="ctr"/>
          <a:lstStyle/>
          <a:p>
            <a:pPr marL="0" indent="0">
              <a:buNone/>
            </a:pPr>
            <a:r>
              <a:rPr lang="en-US" sz="1600" b="0" i="0">
                <a:solidFill>
                  <a:srgbClr val="7B2D26"/>
                </a:solidFill>
                <a:latin typeface="Georgia"/>
              </a:rPr>
              <a:t>Visible Shekinah</a:t>
            </a:r>
            <a:endParaRPr lang="en-US" sz="1800" dirty="0"/>
          </a:p>
        </p:txBody>
      </p:sp>
      <p:sp>
        <p:nvSpPr>
          <p:cNvPr id="11" name="Text 6"/>
          <p:cNvSpPr/>
          <p:nvPr/>
        </p:nvSpPr>
        <p:spPr>
          <a:xfrm>
            <a:off x="3931920" y="3373300"/>
            <a:ext cx="7543800" cy="731520"/>
          </a:xfrm>
          <a:prstGeom prst="rect">
            <a:avLst/>
          </a:prstGeom>
          <a:noFill/>
          <a:ln/>
        </p:spPr>
        <p:txBody>
          <a:bodyPr wrap="square" lIns="0" tIns="0" rIns="0" bIns="0" rtlCol="0" anchor="ctr"/>
          <a:lstStyle/>
          <a:p>
            <a:pPr marL="0" indent="0">
              <a:buNone/>
            </a:pPr>
            <a:r>
              <a:rPr lang="en-US" sz="1600" b="0" i="0">
                <a:solidFill>
                  <a:srgbClr val="1A1A1A"/>
                </a:solidFill>
                <a:latin typeface="Calibri"/>
              </a:rPr>
              <a:t>The transfiguration before Peter, James, and John (2 Pet. 1:16–18). John was there and saw it.</a:t>
            </a:r>
            <a:endParaRPr lang="en-US" sz="1800" dirty="0"/>
          </a:p>
        </p:txBody>
      </p:sp>
      <p:sp>
        <p:nvSpPr>
          <p:cNvPr id="12" name="Text 6"/>
          <p:cNvSpPr/>
          <p:nvPr/>
        </p:nvSpPr>
        <p:spPr>
          <a:xfrm>
            <a:off x="685800" y="4168828"/>
            <a:ext cx="3108960" cy="548640"/>
          </a:xfrm>
          <a:prstGeom prst="rect">
            <a:avLst/>
          </a:prstGeom>
          <a:noFill/>
          <a:ln/>
        </p:spPr>
        <p:txBody>
          <a:bodyPr wrap="square" lIns="0" tIns="0" rIns="0" bIns="0" rtlCol="0" anchor="ctr"/>
          <a:lstStyle/>
          <a:p>
            <a:pPr marL="0" indent="0">
              <a:buNone/>
            </a:pPr>
            <a:r>
              <a:rPr lang="en-US" sz="1600" b="0" i="0">
                <a:solidFill>
                  <a:srgbClr val="7B2D26"/>
                </a:solidFill>
                <a:latin typeface="Georgia"/>
              </a:rPr>
              <a:t>Attributes in His life</a:t>
            </a:r>
            <a:endParaRPr lang="en-US" sz="1800"/>
          </a:p>
        </p:txBody>
      </p:sp>
      <p:sp>
        <p:nvSpPr>
          <p:cNvPr id="13" name="Text 6"/>
          <p:cNvSpPr/>
          <p:nvPr/>
        </p:nvSpPr>
        <p:spPr>
          <a:xfrm>
            <a:off x="3931920" y="4168828"/>
            <a:ext cx="7543800" cy="1051560"/>
          </a:xfrm>
          <a:prstGeom prst="rect">
            <a:avLst/>
          </a:prstGeom>
          <a:noFill/>
          <a:ln/>
        </p:spPr>
        <p:txBody>
          <a:bodyPr wrap="square" lIns="0" tIns="0" rIns="0" bIns="0" rtlCol="0" anchor="ctr"/>
          <a:lstStyle/>
          <a:p>
            <a:pPr marL="0" indent="0">
              <a:buNone/>
            </a:pPr>
            <a:r>
              <a:rPr lang="en-US" sz="1600" b="0" i="0">
                <a:solidFill>
                  <a:srgbClr val="1A1A1A"/>
                </a:solidFill>
                <a:latin typeface="Calibri"/>
              </a:rPr>
              <a:t>Love, mercy, wisdom, power, justice, holiness, compassion, omniscience, wrath, kindness, patience. At Cana the first sign “manifested His glory” (John 2:11) without pulling back the veil.</a:t>
            </a:r>
            <a:endParaRPr lang="en-US" sz="1800"/>
          </a:p>
        </p:txBody>
      </p:sp>
      <p:sp>
        <p:nvSpPr>
          <p:cNvPr id="14" name="Text 6"/>
          <p:cNvSpPr/>
          <p:nvPr/>
        </p:nvSpPr>
        <p:spPr>
          <a:xfrm>
            <a:off x="685800" y="5083228"/>
            <a:ext cx="3108960" cy="548640"/>
          </a:xfrm>
          <a:prstGeom prst="rect">
            <a:avLst/>
          </a:prstGeom>
          <a:noFill/>
          <a:ln/>
        </p:spPr>
        <p:txBody>
          <a:bodyPr wrap="square" lIns="0" tIns="0" rIns="0" bIns="0" rtlCol="0" anchor="ctr"/>
          <a:lstStyle/>
          <a:p>
            <a:pPr marL="0" indent="0">
              <a:buNone/>
            </a:pPr>
            <a:r>
              <a:rPr lang="en-US" sz="1600" b="0" i="0">
                <a:solidFill>
                  <a:srgbClr val="7B2D26"/>
                </a:solidFill>
                <a:latin typeface="Georgia"/>
              </a:rPr>
              <a:t>Past · Present · Future</a:t>
            </a:r>
            <a:endParaRPr lang="en-US" sz="1800"/>
          </a:p>
        </p:txBody>
      </p:sp>
      <p:sp>
        <p:nvSpPr>
          <p:cNvPr id="15" name="Text 6"/>
          <p:cNvSpPr/>
          <p:nvPr/>
        </p:nvSpPr>
        <p:spPr>
          <a:xfrm>
            <a:off x="3931920" y="5083228"/>
            <a:ext cx="7543800" cy="548640"/>
          </a:xfrm>
          <a:prstGeom prst="rect">
            <a:avLst/>
          </a:prstGeom>
          <a:noFill/>
          <a:ln/>
        </p:spPr>
        <p:txBody>
          <a:bodyPr wrap="square" lIns="0" tIns="0" rIns="0" bIns="0" rtlCol="0" anchor="ctr"/>
          <a:lstStyle/>
          <a:p>
            <a:pPr marL="0" indent="0">
              <a:buNone/>
            </a:pPr>
            <a:r>
              <a:rPr lang="en-US" sz="1600" b="0" i="0">
                <a:solidFill>
                  <a:srgbClr val="1A1A1A"/>
                </a:solidFill>
                <a:latin typeface="Calibri"/>
              </a:rPr>
              <a:t>OT cloud and fire; then Jesus among us; then His return in blazing glory (Matt. 24–25; Rev.).</a:t>
            </a:r>
            <a:endParaRPr lang="en-US" sz="1800"/>
          </a:p>
        </p:txBody>
      </p:sp>
      <p:sp>
        <p:nvSpPr>
          <p:cNvPr id="16" name="Text 6"/>
          <p:cNvSpPr/>
          <p:nvPr/>
        </p:nvSpPr>
        <p:spPr>
          <a:xfrm>
            <a:off x="685800" y="5723308"/>
            <a:ext cx="3108960" cy="548640"/>
          </a:xfrm>
          <a:prstGeom prst="rect">
            <a:avLst/>
          </a:prstGeom>
          <a:noFill/>
          <a:ln/>
        </p:spPr>
        <p:txBody>
          <a:bodyPr wrap="square" lIns="0" tIns="0" rIns="0" bIns="0" rtlCol="0" anchor="ctr"/>
          <a:lstStyle/>
          <a:p>
            <a:pPr marL="0" indent="0">
              <a:buNone/>
            </a:pPr>
            <a:r>
              <a:rPr lang="en-US" sz="1600" b="0" i="0">
                <a:solidFill>
                  <a:srgbClr val="7B2D26"/>
                </a:solidFill>
                <a:latin typeface="Georgia"/>
              </a:rPr>
              <a:t>John’s witness (v. 15)</a:t>
            </a:r>
            <a:endParaRPr lang="en-US" sz="1800"/>
          </a:p>
        </p:txBody>
      </p:sp>
      <p:sp>
        <p:nvSpPr>
          <p:cNvPr id="17" name="Text 6"/>
          <p:cNvSpPr/>
          <p:nvPr/>
        </p:nvSpPr>
        <p:spPr>
          <a:xfrm>
            <a:off x="3931920" y="5723308"/>
            <a:ext cx="7543800" cy="548640"/>
          </a:xfrm>
          <a:prstGeom prst="rect">
            <a:avLst/>
          </a:prstGeom>
          <a:noFill/>
          <a:ln/>
        </p:spPr>
        <p:txBody>
          <a:bodyPr wrap="square" lIns="0" tIns="0" rIns="0" bIns="0" rtlCol="0" anchor="ctr"/>
          <a:lstStyle/>
          <a:p>
            <a:pPr marL="0" indent="0">
              <a:buNone/>
            </a:pPr>
            <a:r>
              <a:rPr sz="1600" b="0" i="0">
                <a:solidFill>
                  <a:srgbClr val="1A1A1A"/>
                </a:solidFill>
                <a:latin typeface="Calibri"/>
              </a:rPr>
              <a:t>The One born after him </a:t>
            </a:r>
            <a:r>
              <a:rPr sz="1600" b="1" i="0">
                <a:solidFill>
                  <a:srgbClr val="1A1A1A"/>
                </a:solidFill>
                <a:latin typeface="Calibri"/>
              </a:rPr>
              <a:t>existed before</a:t>
            </a:r>
            <a:r>
              <a:rPr sz="1600" b="0" i="0">
                <a:solidFill>
                  <a:srgbClr val="1A1A1A"/>
                </a:solidFill>
                <a:latin typeface="Calibri"/>
              </a:rPr>
              <a:t> him and outranks him — preexistence.</a:t>
            </a:r>
            <a:endParaRPr lang="en-US" sz="180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20">
    <p:bg>
      <p:bgPr>
        <a:solidFill>
          <a:srgbClr val="F7F5F0"/>
        </a:solidFill>
        <a:effectLst/>
      </p:bgPr>
    </p:bg>
    <p:spTree>
      <p:nvGrpSpPr>
        <p:cNvPr id="1" name=""/>
        <p:cNvGrpSpPr/>
        <p:nvPr/>
      </p:nvGrpSpPr>
      <p:grpSpPr>
        <a:xfrm>
          <a:off x="0" y="0"/>
          <a:ext cx="0" cy="0"/>
          <a:chOff x="0" y="0"/>
          <a:chExt cx="0" cy="0"/>
        </a:xfrm>
      </p:grpSpPr>
      <p:sp>
        <p:nvSpPr>
          <p:cNvPr id="2" name="Shape 0"/>
          <p:cNvSpPr/>
          <p:nvPr/>
        </p:nvSpPr>
        <p:spPr>
          <a:xfrm>
            <a:off x="685800" y="457200"/>
            <a:ext cx="146304" cy="146304"/>
          </a:xfrm>
          <a:prstGeom prst="rect">
            <a:avLst/>
          </a:prstGeom>
          <a:solidFill>
            <a:srgbClr val="7B2D26"/>
          </a:solidFill>
          <a:ln w="12700">
            <a:solidFill>
              <a:srgbClr val="7B2D26"/>
            </a:solidFill>
            <a:prstDash val="solid"/>
          </a:ln>
        </p:spPr>
        <p:txBody>
          <a:bodyPr/>
          <a:lstStyle/>
          <a:p>
            <a:endParaRPr lang="en-US"/>
          </a:p>
        </p:txBody>
      </p:sp>
      <p:sp>
        <p:nvSpPr>
          <p:cNvPr id="4" name="Text 2"/>
          <p:cNvSpPr/>
          <p:nvPr/>
        </p:nvSpPr>
        <p:spPr>
          <a:xfrm>
            <a:off x="685800" y="6473952"/>
            <a:ext cx="9875520" cy="237744"/>
          </a:xfrm>
          <a:prstGeom prst="rect">
            <a:avLst/>
          </a:prstGeom>
          <a:noFill/>
          <a:ln/>
        </p:spPr>
        <p:txBody>
          <a:bodyPr wrap="square" lIns="0" tIns="0" rIns="0" bIns="0" rtlCol="0" anchor="ctr"/>
          <a:lstStyle/>
          <a:p>
            <a:pPr marL="0" indent="0">
              <a:buNone/>
            </a:pPr>
            <a:r>
              <a:rPr lang="en-US" sz="1100" i="1" dirty="0">
                <a:solidFill>
                  <a:srgbClr val="7A7A7A"/>
                </a:solidFill>
                <a:latin typeface="Calibri" pitchFamily="34" charset="0"/>
                <a:ea typeface="Calibri" pitchFamily="34" charset="-122"/>
                <a:cs typeface="Calibri" pitchFamily="34" charset="-120"/>
              </a:rPr>
              <a:t>Romans 3:20, 23; 11:6  ·  Ephesians 2:8–9  ·  ESV</a:t>
            </a:r>
            <a:endParaRPr lang="en-US" sz="1100" dirty="0"/>
          </a:p>
        </p:txBody>
      </p:sp>
      <p:sp>
        <p:nvSpPr>
          <p:cNvPr id="5" name="Text 3"/>
          <p:cNvSpPr/>
          <p:nvPr/>
        </p:nvSpPr>
        <p:spPr>
          <a:xfrm>
            <a:off x="941832" y="420624"/>
            <a:ext cx="10058400" cy="237744"/>
          </a:xfrm>
          <a:prstGeom prst="rect">
            <a:avLst/>
          </a:prstGeom>
          <a:noFill/>
          <a:ln/>
        </p:spPr>
        <p:txBody>
          <a:bodyPr wrap="square" lIns="0" tIns="0" rIns="0" bIns="0" rtlCol="0" anchor="ctr"/>
          <a:lstStyle/>
          <a:p>
            <a:pPr marL="0" indent="0">
              <a:buNone/>
            </a:pPr>
            <a:r>
              <a:rPr lang="en-US" sz="1100" kern="0" spc="200" dirty="0">
                <a:solidFill>
                  <a:srgbClr val="7A7A7A"/>
                </a:solidFill>
                <a:latin typeface="Calibri" pitchFamily="34" charset="0"/>
                <a:ea typeface="Calibri" pitchFamily="34" charset="-122"/>
                <a:cs typeface="Calibri" pitchFamily="34" charset="-120"/>
              </a:rPr>
              <a:t>CROSS-REFERENCE</a:t>
            </a:r>
            <a:endParaRPr lang="en-US" sz="1100" dirty="0"/>
          </a:p>
        </p:txBody>
      </p:sp>
      <p:sp>
        <p:nvSpPr>
          <p:cNvPr id="6" name="Text 4"/>
          <p:cNvSpPr/>
          <p:nvPr/>
        </p:nvSpPr>
        <p:spPr>
          <a:xfrm>
            <a:off x="685800" y="841248"/>
            <a:ext cx="10789920" cy="502920"/>
          </a:xfrm>
          <a:prstGeom prst="rect">
            <a:avLst/>
          </a:prstGeom>
          <a:noFill/>
          <a:ln/>
        </p:spPr>
        <p:txBody>
          <a:bodyPr wrap="square" lIns="0" tIns="0" rIns="0" bIns="0" rtlCol="0" anchor="ctr"/>
          <a:lstStyle/>
          <a:p>
            <a:pPr marL="0" indent="0">
              <a:buNone/>
            </a:pPr>
            <a:r>
              <a:rPr lang="en-US" sz="2600" dirty="0">
                <a:solidFill>
                  <a:srgbClr val="1A1A1A"/>
                </a:solidFill>
                <a:latin typeface="Georgia" pitchFamily="34" charset="0"/>
                <a:ea typeface="Georgia" pitchFamily="34" charset="-122"/>
                <a:cs typeface="Georgia" pitchFamily="34" charset="-120"/>
              </a:rPr>
              <a:t>Law through Moses  ·  Grace through Christ</a:t>
            </a:r>
            <a:endParaRPr lang="en-US" sz="2600" dirty="0"/>
          </a:p>
        </p:txBody>
      </p:sp>
      <p:sp>
        <p:nvSpPr>
          <p:cNvPr id="7" name="Shape 5"/>
          <p:cNvSpPr/>
          <p:nvPr/>
        </p:nvSpPr>
        <p:spPr>
          <a:xfrm>
            <a:off x="685800" y="1417320"/>
            <a:ext cx="10789920" cy="1234440"/>
          </a:xfrm>
          <a:prstGeom prst="roundRect">
            <a:avLst>
              <a:gd name="adj" fmla="val 4444"/>
            </a:avLst>
          </a:prstGeom>
          <a:solidFill>
            <a:srgbClr val="FFFFFF"/>
          </a:solidFill>
          <a:ln w="12700">
            <a:solidFill>
              <a:srgbClr val="D9D5CC"/>
            </a:solidFill>
            <a:prstDash val="solid"/>
          </a:ln>
        </p:spPr>
        <p:txBody>
          <a:bodyPr/>
          <a:lstStyle/>
          <a:p>
            <a:endParaRPr lang="en-US"/>
          </a:p>
        </p:txBody>
      </p:sp>
      <p:sp>
        <p:nvSpPr>
          <p:cNvPr id="8" name="Text 6"/>
          <p:cNvSpPr/>
          <p:nvPr/>
        </p:nvSpPr>
        <p:spPr>
          <a:xfrm>
            <a:off x="1005840" y="1600200"/>
            <a:ext cx="10149840" cy="868680"/>
          </a:xfrm>
          <a:prstGeom prst="rect">
            <a:avLst/>
          </a:prstGeom>
          <a:noFill/>
          <a:ln/>
        </p:spPr>
        <p:txBody>
          <a:bodyPr wrap="square" lIns="0" tIns="0" rIns="0" bIns="0" rtlCol="0" anchor="ctr"/>
          <a:lstStyle/>
          <a:p>
            <a:pPr marL="0" indent="0">
              <a:buNone/>
            </a:pPr>
            <a:r>
              <a:rPr lang="en-US" sz="1600">
                <a:solidFill>
                  <a:srgbClr val="1A1A1A"/>
                </a:solidFill>
                <a:latin typeface="Georgia" pitchFamily="34" charset="0"/>
                <a:ea typeface="Georgia" pitchFamily="34" charset="-122"/>
                <a:cs typeface="Georgia" pitchFamily="34" charset="-120"/>
              </a:rPr>
              <a:t>The law reveals our sin and shows God’s holiness. Grace is the gift of salvation, given freely, that is undeserved and cannot be earned</a:t>
            </a:r>
            <a:r>
              <a:rPr lang="en-US" sz="1600" i="1">
                <a:solidFill>
                  <a:srgbClr val="1A1A1A"/>
                </a:solidFill>
                <a:latin typeface="Georgia" pitchFamily="34" charset="0"/>
                <a:ea typeface="Georgia" pitchFamily="34" charset="-122"/>
                <a:cs typeface="Georgia" pitchFamily="34" charset="-120"/>
              </a:rPr>
              <a:t>.</a:t>
            </a:r>
            <a:endParaRPr lang="en-US" sz="1800" dirty="0"/>
          </a:p>
        </p:txBody>
      </p:sp>
      <p:sp>
        <p:nvSpPr>
          <p:cNvPr id="9" name="Text 7"/>
          <p:cNvSpPr/>
          <p:nvPr/>
        </p:nvSpPr>
        <p:spPr>
          <a:xfrm>
            <a:off x="685800" y="2834640"/>
            <a:ext cx="3108960" cy="960120"/>
          </a:xfrm>
          <a:prstGeom prst="rect">
            <a:avLst/>
          </a:prstGeom>
          <a:noFill/>
          <a:ln/>
        </p:spPr>
        <p:txBody>
          <a:bodyPr wrap="square" lIns="0" tIns="0" rIns="0" bIns="0" rtlCol="0" anchor="ctr"/>
          <a:lstStyle/>
          <a:p>
            <a:pPr marL="0" indent="0">
              <a:buNone/>
            </a:pPr>
            <a:r>
              <a:rPr lang="en-US" sz="1600">
                <a:solidFill>
                  <a:srgbClr val="7B2D26"/>
                </a:solidFill>
                <a:latin typeface="Georgia" pitchFamily="34" charset="0"/>
                <a:ea typeface="Georgia" pitchFamily="34" charset="-122"/>
                <a:cs typeface="Georgia" pitchFamily="34" charset="-120"/>
              </a:rPr>
              <a:t>Romans 3:20, 23</a:t>
            </a:r>
            <a:endParaRPr lang="en-US" sz="1500" dirty="0"/>
          </a:p>
        </p:txBody>
      </p:sp>
      <p:sp>
        <p:nvSpPr>
          <p:cNvPr id="10" name="Text 8"/>
          <p:cNvSpPr/>
          <p:nvPr/>
        </p:nvSpPr>
        <p:spPr>
          <a:xfrm>
            <a:off x="3931920" y="2834640"/>
            <a:ext cx="7543800" cy="960120"/>
          </a:xfrm>
          <a:prstGeom prst="rect">
            <a:avLst/>
          </a:prstGeom>
          <a:noFill/>
          <a:ln/>
        </p:spPr>
        <p:txBody>
          <a:bodyPr wrap="square" lIns="0" tIns="0" rIns="0" bIns="0" rtlCol="0" anchor="ctr"/>
          <a:lstStyle/>
          <a:p>
            <a:r>
              <a:rPr lang="en-US" sz="1600" dirty="0">
                <a:solidFill>
                  <a:srgbClr val="1A1A1A"/>
                </a:solidFill>
                <a:ea typeface="Calibri" pitchFamily="34" charset="-122"/>
                <a:cs typeface="Calibri" pitchFamily="34" charset="-120"/>
              </a:rPr>
              <a:t>“By works of the law no human being will be justified in his sight.… </a:t>
            </a:r>
            <a:r>
              <a:rPr lang="en-US" sz="1600" dirty="0"/>
              <a:t>for all have sinned and fall short of the glory of God</a:t>
            </a:r>
            <a:r>
              <a:rPr lang="en-US" sz="1600" dirty="0">
                <a:solidFill>
                  <a:srgbClr val="1A1A1A"/>
                </a:solidFill>
                <a:ea typeface="Calibri" pitchFamily="34" charset="-122"/>
                <a:cs typeface="Calibri" pitchFamily="34" charset="-120"/>
              </a:rPr>
              <a:t>.”</a:t>
            </a:r>
            <a:endParaRPr lang="en-US" sz="1600" dirty="0"/>
          </a:p>
        </p:txBody>
      </p:sp>
      <p:sp>
        <p:nvSpPr>
          <p:cNvPr id="11" name="Text 9"/>
          <p:cNvSpPr/>
          <p:nvPr/>
        </p:nvSpPr>
        <p:spPr>
          <a:xfrm>
            <a:off x="685800" y="4937760"/>
            <a:ext cx="3108960" cy="960120"/>
          </a:xfrm>
          <a:prstGeom prst="rect">
            <a:avLst/>
          </a:prstGeom>
          <a:noFill/>
          <a:ln/>
        </p:spPr>
        <p:txBody>
          <a:bodyPr wrap="square" lIns="0" tIns="0" rIns="0" bIns="0" rtlCol="0" anchor="ctr"/>
          <a:lstStyle/>
          <a:p>
            <a:pPr marL="0" indent="0">
              <a:buNone/>
            </a:pPr>
            <a:r>
              <a:rPr lang="en-US" sz="1600">
                <a:solidFill>
                  <a:srgbClr val="7B2D26"/>
                </a:solidFill>
                <a:latin typeface="Georgia" pitchFamily="34" charset="0"/>
                <a:ea typeface="Georgia" pitchFamily="34" charset="-122"/>
                <a:cs typeface="Georgia" pitchFamily="34" charset="-120"/>
              </a:rPr>
              <a:t>Romans 11:6</a:t>
            </a:r>
            <a:endParaRPr lang="en-US" sz="1500" dirty="0"/>
          </a:p>
        </p:txBody>
      </p:sp>
      <p:sp>
        <p:nvSpPr>
          <p:cNvPr id="12" name="Text 10"/>
          <p:cNvSpPr/>
          <p:nvPr/>
        </p:nvSpPr>
        <p:spPr>
          <a:xfrm>
            <a:off x="3931920" y="4905756"/>
            <a:ext cx="7543800" cy="960120"/>
          </a:xfrm>
          <a:prstGeom prst="rect">
            <a:avLst/>
          </a:prstGeom>
          <a:noFill/>
          <a:ln/>
        </p:spPr>
        <p:txBody>
          <a:bodyPr wrap="square" lIns="0" tIns="0" rIns="0" bIns="0" rtlCol="0" anchor="ctr"/>
          <a:lstStyle/>
          <a:p>
            <a:pPr marL="0" indent="0">
              <a:buNone/>
            </a:pPr>
            <a:r>
              <a:rPr lang="en-US" sz="1600" dirty="0">
                <a:solidFill>
                  <a:srgbClr val="1A1A1A"/>
                </a:solidFill>
                <a:latin typeface="Calibri" pitchFamily="34" charset="0"/>
                <a:ea typeface="Calibri" pitchFamily="34" charset="-122"/>
                <a:cs typeface="Calibri" pitchFamily="34" charset="-120"/>
              </a:rPr>
              <a:t>“But if it is by grace, it is no longer on the basis of works; otherwise grace would no longer be grace.”</a:t>
            </a:r>
            <a:endParaRPr lang="en-US" sz="1600" dirty="0"/>
          </a:p>
        </p:txBody>
      </p:sp>
      <p:sp>
        <p:nvSpPr>
          <p:cNvPr id="13" name="Text 11"/>
          <p:cNvSpPr/>
          <p:nvPr/>
        </p:nvSpPr>
        <p:spPr>
          <a:xfrm>
            <a:off x="685800" y="3945636"/>
            <a:ext cx="3108960" cy="960120"/>
          </a:xfrm>
          <a:prstGeom prst="rect">
            <a:avLst/>
          </a:prstGeom>
          <a:noFill/>
          <a:ln/>
        </p:spPr>
        <p:txBody>
          <a:bodyPr wrap="square" lIns="0" tIns="0" rIns="0" bIns="0" rtlCol="0" anchor="ctr"/>
          <a:lstStyle/>
          <a:p>
            <a:pPr marL="0" indent="0">
              <a:buNone/>
            </a:pPr>
            <a:r>
              <a:rPr lang="en-US" sz="1600">
                <a:solidFill>
                  <a:srgbClr val="7B2D26"/>
                </a:solidFill>
                <a:latin typeface="Georgia" pitchFamily="34" charset="0"/>
                <a:ea typeface="Georgia" pitchFamily="34" charset="-122"/>
                <a:cs typeface="Georgia" pitchFamily="34" charset="-120"/>
              </a:rPr>
              <a:t>Ephesians 2:8–9</a:t>
            </a:r>
            <a:endParaRPr lang="en-US" sz="1500" dirty="0"/>
          </a:p>
        </p:txBody>
      </p:sp>
      <p:sp>
        <p:nvSpPr>
          <p:cNvPr id="14" name="Text 12"/>
          <p:cNvSpPr/>
          <p:nvPr/>
        </p:nvSpPr>
        <p:spPr>
          <a:xfrm>
            <a:off x="3931920" y="3870198"/>
            <a:ext cx="7543800" cy="960120"/>
          </a:xfrm>
          <a:prstGeom prst="rect">
            <a:avLst/>
          </a:prstGeom>
          <a:noFill/>
          <a:ln/>
        </p:spPr>
        <p:txBody>
          <a:bodyPr wrap="square" lIns="0" tIns="0" rIns="0" bIns="0" rtlCol="0" anchor="ctr"/>
          <a:lstStyle/>
          <a:p>
            <a:pPr marL="0" indent="0">
              <a:buNone/>
            </a:pPr>
            <a:r>
              <a:rPr lang="en-US" sz="1600" dirty="0">
                <a:solidFill>
                  <a:srgbClr val="1A1A1A"/>
                </a:solidFill>
                <a:ea typeface="Calibri" pitchFamily="34" charset="-122"/>
                <a:cs typeface="Calibri" pitchFamily="34" charset="-120"/>
              </a:rPr>
              <a:t>“For by grace you have been saved through faith. And this is not your own doing; it is the gift of God, not a result of works, so that no one may boast.”</a:t>
            </a:r>
            <a:endParaRPr lang="en-US" sz="16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7F5F0"/>
        </a:solidFill>
        <a:effectLst/>
      </p:bgPr>
    </p:bg>
    <p:spTree>
      <p:nvGrpSpPr>
        <p:cNvPr id="1" name=""/>
        <p:cNvGrpSpPr/>
        <p:nvPr/>
      </p:nvGrpSpPr>
      <p:grpSpPr>
        <a:xfrm>
          <a:off x="0" y="0"/>
          <a:ext cx="0" cy="0"/>
          <a:chOff x="0" y="0"/>
          <a:chExt cx="0" cy="0"/>
        </a:xfrm>
      </p:grpSpPr>
      <p:sp>
        <p:nvSpPr>
          <p:cNvPr id="2" name="Shape 0"/>
          <p:cNvSpPr/>
          <p:nvPr/>
        </p:nvSpPr>
        <p:spPr>
          <a:xfrm>
            <a:off x="685800" y="457200"/>
            <a:ext cx="146304" cy="146304"/>
          </a:xfrm>
          <a:prstGeom prst="rect">
            <a:avLst/>
          </a:prstGeom>
          <a:solidFill>
            <a:srgbClr val="7B2D26"/>
          </a:solidFill>
          <a:ln w="12700">
            <a:solidFill>
              <a:srgbClr val="7B2D26"/>
            </a:solidFill>
            <a:prstDash val="solid"/>
          </a:ln>
        </p:spPr>
        <p:txBody>
          <a:bodyPr/>
          <a:lstStyle/>
          <a:p>
            <a:endParaRPr lang="en-US"/>
          </a:p>
        </p:txBody>
      </p:sp>
      <p:sp>
        <p:nvSpPr>
          <p:cNvPr id="4" name="Text 2"/>
          <p:cNvSpPr/>
          <p:nvPr/>
        </p:nvSpPr>
        <p:spPr>
          <a:xfrm>
            <a:off x="685800" y="6473952"/>
            <a:ext cx="9875520" cy="237744"/>
          </a:xfrm>
          <a:prstGeom prst="rect">
            <a:avLst/>
          </a:prstGeom>
          <a:noFill/>
          <a:ln/>
        </p:spPr>
        <p:txBody>
          <a:bodyPr wrap="square" lIns="0" tIns="0" rIns="0" bIns="0" rtlCol="0" anchor="ctr"/>
          <a:lstStyle/>
          <a:p>
            <a:pPr marL="0" indent="0">
              <a:buNone/>
            </a:pPr>
            <a:r>
              <a:rPr lang="en-US" sz="1100" i="1" dirty="0">
                <a:solidFill>
                  <a:srgbClr val="7A7A7A"/>
                </a:solidFill>
                <a:latin typeface="Calibri" pitchFamily="34" charset="0"/>
                <a:ea typeface="Calibri" pitchFamily="34" charset="-122"/>
                <a:cs typeface="Calibri" pitchFamily="34" charset="-120"/>
              </a:rPr>
              <a:t>From last week’s introduction</a:t>
            </a:r>
            <a:endParaRPr lang="en-US" sz="1100" dirty="0"/>
          </a:p>
        </p:txBody>
      </p:sp>
      <p:sp>
        <p:nvSpPr>
          <p:cNvPr id="5" name="Text 3"/>
          <p:cNvSpPr/>
          <p:nvPr/>
        </p:nvSpPr>
        <p:spPr>
          <a:xfrm>
            <a:off x="941832" y="420624"/>
            <a:ext cx="10058400" cy="237744"/>
          </a:xfrm>
          <a:prstGeom prst="rect">
            <a:avLst/>
          </a:prstGeom>
          <a:noFill/>
          <a:ln/>
        </p:spPr>
        <p:txBody>
          <a:bodyPr wrap="square" lIns="0" tIns="0" rIns="0" bIns="0" rtlCol="0" anchor="ctr"/>
          <a:lstStyle/>
          <a:p>
            <a:pPr marL="0" indent="0">
              <a:buNone/>
            </a:pPr>
            <a:r>
              <a:rPr lang="en-US" sz="1100" kern="0" spc="200" dirty="0">
                <a:solidFill>
                  <a:srgbClr val="7A7A7A"/>
                </a:solidFill>
                <a:latin typeface="Calibri" pitchFamily="34" charset="0"/>
                <a:ea typeface="Calibri" pitchFamily="34" charset="-122"/>
                <a:cs typeface="Calibri" pitchFamily="34" charset="-120"/>
              </a:rPr>
              <a:t>REVIEW</a:t>
            </a:r>
            <a:endParaRPr lang="en-US" sz="1100" dirty="0"/>
          </a:p>
        </p:txBody>
      </p:sp>
      <p:sp>
        <p:nvSpPr>
          <p:cNvPr id="6" name="Text 4"/>
          <p:cNvSpPr/>
          <p:nvPr/>
        </p:nvSpPr>
        <p:spPr>
          <a:xfrm>
            <a:off x="685800" y="841248"/>
            <a:ext cx="10789920" cy="502920"/>
          </a:xfrm>
          <a:prstGeom prst="rect">
            <a:avLst/>
          </a:prstGeom>
          <a:noFill/>
          <a:ln/>
        </p:spPr>
        <p:txBody>
          <a:bodyPr wrap="square" lIns="0" tIns="0" rIns="0" bIns="0" rtlCol="0" anchor="ctr"/>
          <a:lstStyle/>
          <a:p>
            <a:pPr marL="0" indent="0">
              <a:buNone/>
            </a:pPr>
            <a:r>
              <a:rPr lang="en-US" sz="2600" dirty="0">
                <a:solidFill>
                  <a:srgbClr val="1A1A1A"/>
                </a:solidFill>
                <a:latin typeface="Georgia" pitchFamily="34" charset="0"/>
                <a:ea typeface="Georgia" pitchFamily="34" charset="-122"/>
                <a:cs typeface="Georgia" pitchFamily="34" charset="-120"/>
              </a:rPr>
              <a:t>Themes running through John</a:t>
            </a:r>
            <a:endParaRPr lang="en-US" sz="2600" dirty="0"/>
          </a:p>
        </p:txBody>
      </p:sp>
      <p:sp>
        <p:nvSpPr>
          <p:cNvPr id="7" name="Text 5"/>
          <p:cNvSpPr/>
          <p:nvPr/>
        </p:nvSpPr>
        <p:spPr>
          <a:xfrm>
            <a:off x="685800" y="1444752"/>
            <a:ext cx="3200400" cy="566928"/>
          </a:xfrm>
          <a:prstGeom prst="rect">
            <a:avLst/>
          </a:prstGeom>
          <a:noFill/>
          <a:ln/>
        </p:spPr>
        <p:txBody>
          <a:bodyPr wrap="square" lIns="0" tIns="0" rIns="0" bIns="0" rtlCol="0" anchor="ctr"/>
          <a:lstStyle/>
          <a:p>
            <a:pPr marL="0" indent="0">
              <a:buNone/>
            </a:pPr>
            <a:r>
              <a:rPr lang="en-US" sz="1600">
                <a:solidFill>
                  <a:srgbClr val="7B2D26"/>
                </a:solidFill>
                <a:latin typeface="Georgia" pitchFamily="34" charset="0"/>
                <a:ea typeface="Georgia" pitchFamily="34" charset="-122"/>
                <a:cs typeface="Georgia" pitchFamily="34" charset="-120"/>
              </a:rPr>
              <a:t>Trinity</a:t>
            </a:r>
            <a:endParaRPr lang="en-US" sz="1600" dirty="0"/>
          </a:p>
        </p:txBody>
      </p:sp>
      <p:sp>
        <p:nvSpPr>
          <p:cNvPr id="8" name="Text 6"/>
          <p:cNvSpPr/>
          <p:nvPr/>
        </p:nvSpPr>
        <p:spPr>
          <a:xfrm>
            <a:off x="4069080" y="1444752"/>
            <a:ext cx="7406640" cy="566928"/>
          </a:xfrm>
          <a:prstGeom prst="rect">
            <a:avLst/>
          </a:prstGeom>
          <a:noFill/>
          <a:ln/>
        </p:spPr>
        <p:txBody>
          <a:bodyPr wrap="square" lIns="0" tIns="0" rIns="0" bIns="0" rtlCol="0" anchor="ctr"/>
          <a:lstStyle/>
          <a:p>
            <a:pPr marL="0" indent="0">
              <a:buNone/>
            </a:pPr>
            <a:r>
              <a:rPr lang="en-US" sz="1600" dirty="0">
                <a:solidFill>
                  <a:srgbClr val="1A1A1A"/>
                </a:solidFill>
                <a:latin typeface="Calibri" pitchFamily="34" charset="0"/>
                <a:ea typeface="Calibri" pitchFamily="34" charset="-122"/>
                <a:cs typeface="Calibri" pitchFamily="34" charset="-120"/>
              </a:rPr>
              <a:t>One God, three persons, co-equal, co-eternal, of the same essence</a:t>
            </a:r>
            <a:endParaRPr lang="en-US" sz="1600" dirty="0"/>
          </a:p>
        </p:txBody>
      </p:sp>
      <p:sp>
        <p:nvSpPr>
          <p:cNvPr id="9" name="Text 7"/>
          <p:cNvSpPr/>
          <p:nvPr/>
        </p:nvSpPr>
        <p:spPr>
          <a:xfrm>
            <a:off x="685800" y="2084832"/>
            <a:ext cx="3200400" cy="566928"/>
          </a:xfrm>
          <a:prstGeom prst="rect">
            <a:avLst/>
          </a:prstGeom>
          <a:noFill/>
          <a:ln/>
        </p:spPr>
        <p:txBody>
          <a:bodyPr wrap="square" lIns="0" tIns="0" rIns="0" bIns="0" rtlCol="0" anchor="ctr"/>
          <a:lstStyle/>
          <a:p>
            <a:pPr marL="0" indent="0">
              <a:buNone/>
            </a:pPr>
            <a:r>
              <a:rPr lang="en-US" sz="1600">
                <a:solidFill>
                  <a:srgbClr val="7B2D26"/>
                </a:solidFill>
                <a:latin typeface="Georgia" pitchFamily="34" charset="0"/>
                <a:ea typeface="Georgia" pitchFamily="34" charset="-122"/>
                <a:cs typeface="Georgia" pitchFamily="34" charset="-120"/>
              </a:rPr>
              <a:t>Divinity &amp; humanity</a:t>
            </a:r>
            <a:endParaRPr lang="en-US" sz="1600" dirty="0"/>
          </a:p>
        </p:txBody>
      </p:sp>
      <p:sp>
        <p:nvSpPr>
          <p:cNvPr id="10" name="Text 8"/>
          <p:cNvSpPr/>
          <p:nvPr/>
        </p:nvSpPr>
        <p:spPr>
          <a:xfrm>
            <a:off x="4069080" y="2084832"/>
            <a:ext cx="7406640" cy="566928"/>
          </a:xfrm>
          <a:prstGeom prst="rect">
            <a:avLst/>
          </a:prstGeom>
          <a:noFill/>
          <a:ln/>
        </p:spPr>
        <p:txBody>
          <a:bodyPr wrap="square" lIns="0" tIns="0" rIns="0" bIns="0" rtlCol="0" anchor="ctr"/>
          <a:lstStyle/>
          <a:p>
            <a:pPr marL="0" indent="0">
              <a:buNone/>
            </a:pPr>
            <a:r>
              <a:rPr lang="en-US" sz="1600" dirty="0">
                <a:solidFill>
                  <a:srgbClr val="1A1A1A"/>
                </a:solidFill>
                <a:latin typeface="Calibri" pitchFamily="34" charset="0"/>
                <a:ea typeface="Calibri" pitchFamily="34" charset="-122"/>
                <a:cs typeface="Calibri" pitchFamily="34" charset="-120"/>
              </a:rPr>
              <a:t>The Word was God; the Word became flesh (incarnation)</a:t>
            </a:r>
            <a:endParaRPr lang="en-US" sz="1600" dirty="0"/>
          </a:p>
        </p:txBody>
      </p:sp>
      <p:sp>
        <p:nvSpPr>
          <p:cNvPr id="11" name="Text 9"/>
          <p:cNvSpPr/>
          <p:nvPr/>
        </p:nvSpPr>
        <p:spPr>
          <a:xfrm>
            <a:off x="685800" y="2724912"/>
            <a:ext cx="3200400" cy="566928"/>
          </a:xfrm>
          <a:prstGeom prst="rect">
            <a:avLst/>
          </a:prstGeom>
          <a:noFill/>
          <a:ln/>
        </p:spPr>
        <p:txBody>
          <a:bodyPr wrap="square" lIns="0" tIns="0" rIns="0" bIns="0" rtlCol="0" anchor="ctr"/>
          <a:lstStyle/>
          <a:p>
            <a:pPr marL="0" indent="0">
              <a:buNone/>
            </a:pPr>
            <a:r>
              <a:rPr lang="en-US" sz="1600">
                <a:solidFill>
                  <a:srgbClr val="7B2D26"/>
                </a:solidFill>
                <a:latin typeface="Georgia" pitchFamily="34" charset="0"/>
                <a:ea typeface="Georgia" pitchFamily="34" charset="-122"/>
                <a:cs typeface="Georgia" pitchFamily="34" charset="-120"/>
              </a:rPr>
              <a:t>God’s sovereignty</a:t>
            </a:r>
            <a:endParaRPr lang="en-US" sz="1600" dirty="0"/>
          </a:p>
        </p:txBody>
      </p:sp>
      <p:sp>
        <p:nvSpPr>
          <p:cNvPr id="12" name="Text 10"/>
          <p:cNvSpPr/>
          <p:nvPr/>
        </p:nvSpPr>
        <p:spPr>
          <a:xfrm>
            <a:off x="4069080" y="2724912"/>
            <a:ext cx="7406640" cy="566928"/>
          </a:xfrm>
          <a:prstGeom prst="rect">
            <a:avLst/>
          </a:prstGeom>
          <a:noFill/>
          <a:ln/>
        </p:spPr>
        <p:txBody>
          <a:bodyPr wrap="square" lIns="0" tIns="0" rIns="0" bIns="0" rtlCol="0" anchor="ctr"/>
          <a:lstStyle/>
          <a:p>
            <a:pPr marL="0" indent="0">
              <a:buNone/>
            </a:pPr>
            <a:r>
              <a:rPr lang="en-US" sz="1600" dirty="0">
                <a:solidFill>
                  <a:srgbClr val="1A1A1A"/>
                </a:solidFill>
                <a:latin typeface="Calibri" pitchFamily="34" charset="0"/>
                <a:ea typeface="Calibri" pitchFamily="34" charset="-122"/>
                <a:cs typeface="Calibri" pitchFamily="34" charset="-120"/>
              </a:rPr>
              <a:t>God’s right and power to rule according to his purpose</a:t>
            </a:r>
            <a:endParaRPr lang="en-US" sz="1600" dirty="0"/>
          </a:p>
        </p:txBody>
      </p:sp>
      <p:sp>
        <p:nvSpPr>
          <p:cNvPr id="13" name="Text 11"/>
          <p:cNvSpPr/>
          <p:nvPr/>
        </p:nvSpPr>
        <p:spPr>
          <a:xfrm>
            <a:off x="685800" y="3364992"/>
            <a:ext cx="3200400" cy="566928"/>
          </a:xfrm>
          <a:prstGeom prst="rect">
            <a:avLst/>
          </a:prstGeom>
          <a:noFill/>
          <a:ln/>
        </p:spPr>
        <p:txBody>
          <a:bodyPr wrap="square" lIns="0" tIns="0" rIns="0" bIns="0" rtlCol="0" anchor="ctr"/>
          <a:lstStyle/>
          <a:p>
            <a:pPr marL="0" indent="0">
              <a:buNone/>
            </a:pPr>
            <a:r>
              <a:rPr lang="en-US" sz="1600">
                <a:solidFill>
                  <a:srgbClr val="7B2D26"/>
                </a:solidFill>
                <a:latin typeface="Georgia" pitchFamily="34" charset="0"/>
                <a:ea typeface="Georgia" pitchFamily="34" charset="-122"/>
                <a:cs typeface="Georgia" pitchFamily="34" charset="-120"/>
              </a:rPr>
              <a:t>Belief &amp; eternal life</a:t>
            </a:r>
            <a:endParaRPr lang="en-US" sz="1600" dirty="0"/>
          </a:p>
        </p:txBody>
      </p:sp>
      <p:sp>
        <p:nvSpPr>
          <p:cNvPr id="14" name="Text 12"/>
          <p:cNvSpPr/>
          <p:nvPr/>
        </p:nvSpPr>
        <p:spPr>
          <a:xfrm>
            <a:off x="4069080" y="3364992"/>
            <a:ext cx="7406640" cy="566928"/>
          </a:xfrm>
          <a:prstGeom prst="rect">
            <a:avLst/>
          </a:prstGeom>
          <a:noFill/>
          <a:ln/>
        </p:spPr>
        <p:txBody>
          <a:bodyPr wrap="square" lIns="0" tIns="0" rIns="0" bIns="0" rtlCol="0" anchor="ctr"/>
          <a:lstStyle/>
          <a:p>
            <a:pPr marL="0" indent="0">
              <a:buNone/>
            </a:pPr>
            <a:r>
              <a:rPr lang="en-US" sz="1600" dirty="0">
                <a:solidFill>
                  <a:srgbClr val="1A1A1A"/>
                </a:solidFill>
                <a:latin typeface="Calibri" pitchFamily="34" charset="0"/>
                <a:ea typeface="Calibri" pitchFamily="34" charset="-122"/>
                <a:cs typeface="Calibri" pitchFamily="34" charset="-120"/>
              </a:rPr>
              <a:t>Faith in his name brings life</a:t>
            </a:r>
            <a:endParaRPr lang="en-US" sz="1600" dirty="0"/>
          </a:p>
        </p:txBody>
      </p:sp>
      <p:sp>
        <p:nvSpPr>
          <p:cNvPr id="15" name="Text 13"/>
          <p:cNvSpPr/>
          <p:nvPr/>
        </p:nvSpPr>
        <p:spPr>
          <a:xfrm>
            <a:off x="685800" y="4005072"/>
            <a:ext cx="3200400" cy="566928"/>
          </a:xfrm>
          <a:prstGeom prst="rect">
            <a:avLst/>
          </a:prstGeom>
          <a:noFill/>
          <a:ln/>
        </p:spPr>
        <p:txBody>
          <a:bodyPr wrap="square" lIns="0" tIns="0" rIns="0" bIns="0" rtlCol="0" anchor="ctr"/>
          <a:lstStyle/>
          <a:p>
            <a:pPr marL="0" indent="0">
              <a:buNone/>
            </a:pPr>
            <a:r>
              <a:rPr lang="en-US" sz="1600">
                <a:solidFill>
                  <a:srgbClr val="7B2D26"/>
                </a:solidFill>
                <a:latin typeface="Georgia" pitchFamily="34" charset="0"/>
                <a:ea typeface="Georgia" pitchFamily="34" charset="-122"/>
                <a:cs typeface="Georgia" pitchFamily="34" charset="-120"/>
              </a:rPr>
              <a:t>Light &amp; darkness</a:t>
            </a:r>
            <a:endParaRPr lang="en-US" sz="1600" dirty="0"/>
          </a:p>
        </p:txBody>
      </p:sp>
      <p:sp>
        <p:nvSpPr>
          <p:cNvPr id="16" name="Text 14"/>
          <p:cNvSpPr/>
          <p:nvPr/>
        </p:nvSpPr>
        <p:spPr>
          <a:xfrm>
            <a:off x="4069080" y="4005072"/>
            <a:ext cx="7406640" cy="566928"/>
          </a:xfrm>
          <a:prstGeom prst="rect">
            <a:avLst/>
          </a:prstGeom>
          <a:noFill/>
          <a:ln/>
        </p:spPr>
        <p:txBody>
          <a:bodyPr wrap="square" lIns="0" tIns="0" rIns="0" bIns="0" rtlCol="0" anchor="ctr"/>
          <a:lstStyle/>
          <a:p>
            <a:pPr marL="0" indent="0">
              <a:buNone/>
            </a:pPr>
            <a:r>
              <a:rPr lang="en-US" sz="1600" dirty="0">
                <a:solidFill>
                  <a:srgbClr val="1A1A1A"/>
                </a:solidFill>
                <a:latin typeface="Calibri" pitchFamily="34" charset="0"/>
                <a:ea typeface="Calibri" pitchFamily="34" charset="-122"/>
                <a:cs typeface="Calibri" pitchFamily="34" charset="-120"/>
              </a:rPr>
              <a:t>The true light; some refuse the light</a:t>
            </a:r>
            <a:endParaRPr lang="en-US" sz="1600" dirty="0"/>
          </a:p>
        </p:txBody>
      </p:sp>
      <p:sp>
        <p:nvSpPr>
          <p:cNvPr id="17" name="Text 15"/>
          <p:cNvSpPr/>
          <p:nvPr/>
        </p:nvSpPr>
        <p:spPr>
          <a:xfrm>
            <a:off x="685800" y="4645152"/>
            <a:ext cx="3200400" cy="566928"/>
          </a:xfrm>
          <a:prstGeom prst="rect">
            <a:avLst/>
          </a:prstGeom>
          <a:noFill/>
          <a:ln/>
        </p:spPr>
        <p:txBody>
          <a:bodyPr wrap="square" lIns="0" tIns="0" rIns="0" bIns="0" rtlCol="0" anchor="ctr"/>
          <a:lstStyle/>
          <a:p>
            <a:pPr marL="0" indent="0">
              <a:buNone/>
            </a:pPr>
            <a:r>
              <a:rPr lang="en-US" sz="1600">
                <a:solidFill>
                  <a:srgbClr val="7B2D26"/>
                </a:solidFill>
                <a:latin typeface="Georgia" pitchFamily="34" charset="0"/>
                <a:ea typeface="Georgia" pitchFamily="34" charset="-122"/>
                <a:cs typeface="Georgia" pitchFamily="34" charset="-120"/>
              </a:rPr>
              <a:t>Glory &amp; the cross</a:t>
            </a:r>
            <a:endParaRPr lang="en-US" sz="1600" dirty="0"/>
          </a:p>
        </p:txBody>
      </p:sp>
      <p:sp>
        <p:nvSpPr>
          <p:cNvPr id="18" name="Text 16"/>
          <p:cNvSpPr/>
          <p:nvPr/>
        </p:nvSpPr>
        <p:spPr>
          <a:xfrm>
            <a:off x="4069080" y="4645152"/>
            <a:ext cx="7406640" cy="566928"/>
          </a:xfrm>
          <a:prstGeom prst="rect">
            <a:avLst/>
          </a:prstGeom>
          <a:noFill/>
          <a:ln/>
        </p:spPr>
        <p:txBody>
          <a:bodyPr wrap="square" lIns="0" tIns="0" rIns="0" bIns="0" rtlCol="0" anchor="ctr"/>
          <a:lstStyle/>
          <a:p>
            <a:pPr marL="0" indent="0">
              <a:buNone/>
            </a:pPr>
            <a:r>
              <a:rPr lang="en-US" sz="1600" dirty="0">
                <a:solidFill>
                  <a:srgbClr val="1A1A1A"/>
                </a:solidFill>
                <a:latin typeface="Calibri" pitchFamily="34" charset="0"/>
                <a:ea typeface="Calibri" pitchFamily="34" charset="-122"/>
                <a:cs typeface="Calibri" pitchFamily="34" charset="-120"/>
              </a:rPr>
              <a:t>The hour of glorification is the cross</a:t>
            </a:r>
            <a:endParaRPr lang="en-US" sz="1600" dirty="0"/>
          </a:p>
        </p:txBody>
      </p:sp>
      <p:sp>
        <p:nvSpPr>
          <p:cNvPr id="19" name="Text 17"/>
          <p:cNvSpPr/>
          <p:nvPr/>
        </p:nvSpPr>
        <p:spPr>
          <a:xfrm>
            <a:off x="685800" y="5285232"/>
            <a:ext cx="3200400" cy="566928"/>
          </a:xfrm>
          <a:prstGeom prst="rect">
            <a:avLst/>
          </a:prstGeom>
          <a:noFill/>
          <a:ln/>
        </p:spPr>
        <p:txBody>
          <a:bodyPr wrap="square" lIns="0" tIns="0" rIns="0" bIns="0" rtlCol="0" anchor="ctr"/>
          <a:lstStyle/>
          <a:p>
            <a:pPr marL="0" indent="0">
              <a:buNone/>
            </a:pPr>
            <a:r>
              <a:rPr lang="en-US" sz="1600">
                <a:solidFill>
                  <a:srgbClr val="7B2D26"/>
                </a:solidFill>
                <a:latin typeface="Georgia" pitchFamily="34" charset="0"/>
                <a:ea typeface="Georgia" pitchFamily="34" charset="-122"/>
                <a:cs typeface="Georgia" pitchFamily="34" charset="-120"/>
              </a:rPr>
              <a:t>Abiding</a:t>
            </a:r>
            <a:endParaRPr lang="en-US" sz="1600" dirty="0"/>
          </a:p>
        </p:txBody>
      </p:sp>
      <p:sp>
        <p:nvSpPr>
          <p:cNvPr id="20" name="Text 18"/>
          <p:cNvSpPr/>
          <p:nvPr/>
        </p:nvSpPr>
        <p:spPr>
          <a:xfrm>
            <a:off x="4069080" y="5285232"/>
            <a:ext cx="7406640" cy="566928"/>
          </a:xfrm>
          <a:prstGeom prst="rect">
            <a:avLst/>
          </a:prstGeom>
          <a:noFill/>
          <a:ln/>
        </p:spPr>
        <p:txBody>
          <a:bodyPr wrap="square" lIns="0" tIns="0" rIns="0" bIns="0" rtlCol="0" anchor="ctr"/>
          <a:lstStyle/>
          <a:p>
            <a:pPr marL="0" indent="0">
              <a:buNone/>
            </a:pPr>
            <a:r>
              <a:rPr lang="en-US" sz="1600" dirty="0">
                <a:solidFill>
                  <a:srgbClr val="1A1A1A"/>
                </a:solidFill>
                <a:latin typeface="Calibri" pitchFamily="34" charset="0"/>
                <a:ea typeface="Calibri" pitchFamily="34" charset="-122"/>
                <a:cs typeface="Calibri" pitchFamily="34" charset="-120"/>
              </a:rPr>
              <a:t>Remaining in him is more than acknowledgement</a:t>
            </a:r>
            <a:endParaRPr lang="en-US" sz="16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name="Slide 21">
    <p:bg>
      <p:bgPr>
        <a:solidFill>
          <a:srgbClr val="F7F5F0"/>
        </a:solidFill>
        <a:effectLst/>
      </p:bgPr>
    </p:bg>
    <p:spTree>
      <p:nvGrpSpPr>
        <p:cNvPr id="1" name=""/>
        <p:cNvGrpSpPr/>
        <p:nvPr/>
      </p:nvGrpSpPr>
      <p:grpSpPr>
        <a:xfrm>
          <a:off x="0" y="0"/>
          <a:ext cx="0" cy="0"/>
          <a:chOff x="0" y="0"/>
          <a:chExt cx="0" cy="0"/>
        </a:xfrm>
      </p:grpSpPr>
      <p:sp>
        <p:nvSpPr>
          <p:cNvPr id="2" name="Shape 0"/>
          <p:cNvSpPr/>
          <p:nvPr/>
        </p:nvSpPr>
        <p:spPr>
          <a:xfrm>
            <a:off x="685800" y="457200"/>
            <a:ext cx="146304" cy="146304"/>
          </a:xfrm>
          <a:prstGeom prst="rect">
            <a:avLst/>
          </a:prstGeom>
          <a:solidFill>
            <a:srgbClr val="7B2D26"/>
          </a:solidFill>
          <a:ln w="12700">
            <a:solidFill>
              <a:srgbClr val="7B2D26"/>
            </a:solidFill>
            <a:prstDash val="solid"/>
          </a:ln>
        </p:spPr>
        <p:txBody>
          <a:bodyPr/>
          <a:lstStyle/>
          <a:p>
            <a:endParaRPr lang="en-US"/>
          </a:p>
        </p:txBody>
      </p:sp>
      <p:sp>
        <p:nvSpPr>
          <p:cNvPr id="4" name="Text 2"/>
          <p:cNvSpPr/>
          <p:nvPr/>
        </p:nvSpPr>
        <p:spPr>
          <a:xfrm>
            <a:off x="685800" y="6473952"/>
            <a:ext cx="9875520" cy="237744"/>
          </a:xfrm>
          <a:prstGeom prst="rect">
            <a:avLst/>
          </a:prstGeom>
          <a:noFill/>
          <a:ln/>
        </p:spPr>
        <p:txBody>
          <a:bodyPr wrap="square" lIns="0" tIns="0" rIns="0" bIns="0" rtlCol="0" anchor="ctr"/>
          <a:lstStyle/>
          <a:p>
            <a:pPr marL="0" indent="0">
              <a:buNone/>
            </a:pPr>
            <a:r>
              <a:rPr lang="en-US" sz="1100" i="1" dirty="0">
                <a:solidFill>
                  <a:srgbClr val="7A7A7A"/>
                </a:solidFill>
                <a:latin typeface="Calibri" pitchFamily="34" charset="0"/>
                <a:ea typeface="Calibri" pitchFamily="34" charset="-122"/>
                <a:cs typeface="Calibri" pitchFamily="34" charset="-120"/>
              </a:rPr>
              <a:t>Next week: John 1:19–37</a:t>
            </a:r>
            <a:endParaRPr lang="en-US" sz="1100" dirty="0"/>
          </a:p>
        </p:txBody>
      </p:sp>
      <p:sp>
        <p:nvSpPr>
          <p:cNvPr id="5" name="Text 3"/>
          <p:cNvSpPr/>
          <p:nvPr/>
        </p:nvSpPr>
        <p:spPr>
          <a:xfrm>
            <a:off x="941832" y="420624"/>
            <a:ext cx="10058400" cy="237744"/>
          </a:xfrm>
          <a:prstGeom prst="rect">
            <a:avLst/>
          </a:prstGeom>
          <a:noFill/>
          <a:ln/>
        </p:spPr>
        <p:txBody>
          <a:bodyPr wrap="square" lIns="0" tIns="0" rIns="0" bIns="0" rtlCol="0" anchor="ctr"/>
          <a:lstStyle/>
          <a:p>
            <a:pPr marL="0" indent="0">
              <a:buNone/>
            </a:pPr>
            <a:r>
              <a:rPr lang="en-US" sz="1100" kern="0" spc="200" dirty="0">
                <a:solidFill>
                  <a:srgbClr val="7A7A7A"/>
                </a:solidFill>
                <a:latin typeface="Calibri" pitchFamily="34" charset="0"/>
                <a:ea typeface="Calibri" pitchFamily="34" charset="-122"/>
                <a:cs typeface="Calibri" pitchFamily="34" charset="-120"/>
              </a:rPr>
              <a:t>CLOSE</a:t>
            </a:r>
            <a:endParaRPr lang="en-US" sz="1100" dirty="0"/>
          </a:p>
        </p:txBody>
      </p:sp>
      <p:sp>
        <p:nvSpPr>
          <p:cNvPr id="6" name="Text 4"/>
          <p:cNvSpPr/>
          <p:nvPr/>
        </p:nvSpPr>
        <p:spPr>
          <a:xfrm>
            <a:off x="685800" y="841248"/>
            <a:ext cx="10789920" cy="502920"/>
          </a:xfrm>
          <a:prstGeom prst="rect">
            <a:avLst/>
          </a:prstGeom>
          <a:noFill/>
          <a:ln/>
        </p:spPr>
        <p:txBody>
          <a:bodyPr wrap="square" lIns="0" tIns="0" rIns="0" bIns="0" rtlCol="0" anchor="ctr"/>
          <a:lstStyle/>
          <a:p>
            <a:pPr marL="0" indent="0">
              <a:buNone/>
            </a:pPr>
            <a:r>
              <a:rPr lang="en-US" sz="2600" dirty="0">
                <a:solidFill>
                  <a:srgbClr val="1A1A1A"/>
                </a:solidFill>
                <a:latin typeface="Georgia" pitchFamily="34" charset="0"/>
                <a:ea typeface="Georgia" pitchFamily="34" charset="-122"/>
                <a:cs typeface="Georgia" pitchFamily="34" charset="-120"/>
              </a:rPr>
              <a:t>Next week</a:t>
            </a:r>
            <a:endParaRPr lang="en-US" sz="2600" dirty="0"/>
          </a:p>
        </p:txBody>
      </p:sp>
      <p:sp>
        <p:nvSpPr>
          <p:cNvPr id="7" name="Text 5"/>
          <p:cNvSpPr/>
          <p:nvPr/>
        </p:nvSpPr>
        <p:spPr>
          <a:xfrm>
            <a:off x="685800" y="1600200"/>
            <a:ext cx="10789920" cy="1188720"/>
          </a:xfrm>
          <a:prstGeom prst="rect">
            <a:avLst/>
          </a:prstGeom>
          <a:noFill/>
          <a:ln/>
        </p:spPr>
        <p:txBody>
          <a:bodyPr wrap="square" lIns="0" tIns="0" rIns="0" bIns="0" rtlCol="0" anchor="ctr"/>
          <a:lstStyle/>
          <a:p>
            <a:pPr marL="0" indent="0">
              <a:buNone/>
            </a:pPr>
            <a:r>
              <a:rPr lang="en-US" sz="2400" dirty="0">
                <a:solidFill>
                  <a:srgbClr val="1A1A1A"/>
                </a:solidFill>
                <a:latin typeface="Georgia" pitchFamily="34" charset="0"/>
                <a:ea typeface="Georgia" pitchFamily="34" charset="-122"/>
                <a:cs typeface="Georgia" pitchFamily="34" charset="-120"/>
              </a:rPr>
              <a:t>John 1:19–37</a:t>
            </a:r>
            <a:endParaRPr lang="en-US" sz="2400" dirty="0"/>
          </a:p>
          <a:p>
            <a:pPr marL="0" indent="0">
              <a:buNone/>
            </a:pPr>
            <a:r>
              <a:rPr lang="en-US" sz="2400" dirty="0">
                <a:solidFill>
                  <a:srgbClr val="1A1A1A"/>
                </a:solidFill>
                <a:latin typeface="Georgia" pitchFamily="34" charset="0"/>
                <a:ea typeface="Georgia" pitchFamily="34" charset="-122"/>
                <a:cs typeface="Georgia" pitchFamily="34" charset="-120"/>
              </a:rPr>
              <a:t>John the </a:t>
            </a:r>
            <a:r>
              <a:rPr lang="en-US" sz="2400">
                <a:solidFill>
                  <a:srgbClr val="1A1A1A"/>
                </a:solidFill>
                <a:latin typeface="Georgia" pitchFamily="34" charset="0"/>
                <a:ea typeface="Georgia" pitchFamily="34" charset="-122"/>
                <a:cs typeface="Georgia" pitchFamily="34" charset="-120"/>
              </a:rPr>
              <a:t>Baptist’s testimony: </a:t>
            </a:r>
            <a:r>
              <a:rPr lang="en-US" sz="2400" dirty="0">
                <a:solidFill>
                  <a:srgbClr val="1A1A1A"/>
                </a:solidFill>
                <a:latin typeface="Georgia" pitchFamily="34" charset="0"/>
                <a:ea typeface="Georgia" pitchFamily="34" charset="-122"/>
                <a:cs typeface="Georgia" pitchFamily="34" charset="-120"/>
              </a:rPr>
              <a:t>“He is here, look at him, follow him”</a:t>
            </a:r>
            <a:endParaRPr lang="en-US" sz="2400" dirty="0"/>
          </a:p>
        </p:txBody>
      </p:sp>
      <p:sp>
        <p:nvSpPr>
          <p:cNvPr id="8" name="Text 6"/>
          <p:cNvSpPr/>
          <p:nvPr/>
        </p:nvSpPr>
        <p:spPr>
          <a:xfrm>
            <a:off x="685800" y="3017520"/>
            <a:ext cx="10789920" cy="2286000"/>
          </a:xfrm>
          <a:prstGeom prst="rect">
            <a:avLst/>
          </a:prstGeom>
          <a:noFill/>
          <a:ln/>
        </p:spPr>
        <p:txBody>
          <a:bodyPr wrap="square" lIns="0" tIns="0" rIns="0" bIns="0" rtlCol="0" anchor="ctr"/>
          <a:lstStyle/>
          <a:p>
            <a:pPr marL="0" indent="0">
              <a:buNone/>
            </a:pPr>
            <a:r>
              <a:rPr lang="en-US" sz="1600">
                <a:solidFill>
                  <a:srgbClr val="1A1A1A"/>
                </a:solidFill>
                <a:latin typeface="Calibri" pitchFamily="34" charset="0"/>
                <a:ea typeface="Calibri" pitchFamily="34" charset="-122"/>
                <a:cs typeface="Calibri" pitchFamily="34" charset="-120"/>
              </a:rPr>
              <a:t>Memory verse — the incarnation</a:t>
            </a:r>
            <a:endParaRPr lang="en-US" sz="1800" dirty="0"/>
          </a:p>
          <a:p>
            <a:pPr marL="0" indent="0">
              <a:buNone/>
            </a:pPr>
            <a:r>
              <a:rPr lang="en-US" sz="1600">
                <a:solidFill>
                  <a:srgbClr val="1A1A1A"/>
                </a:solidFill>
                <a:latin typeface="Calibri" pitchFamily="34" charset="0"/>
                <a:ea typeface="Calibri" pitchFamily="34" charset="-122"/>
                <a:cs typeface="Calibri" pitchFamily="34" charset="-120"/>
              </a:rPr>
              <a:t>“And the Word became flesh and dwelt among us, and we have seen his glory, glory as of the only Son from the Father, full of grace and truth.”</a:t>
            </a:r>
            <a:endParaRPr lang="en-US" sz="1800" dirty="0"/>
          </a:p>
          <a:p>
            <a:pPr marL="0" indent="0">
              <a:buNone/>
            </a:pPr>
            <a:r>
              <a:rPr lang="en-US" sz="1600">
                <a:solidFill>
                  <a:srgbClr val="1A1A1A"/>
                </a:solidFill>
                <a:latin typeface="Calibri" pitchFamily="34" charset="0"/>
                <a:ea typeface="Calibri" pitchFamily="34" charset="-122"/>
                <a:cs typeface="Calibri" pitchFamily="34" charset="-120"/>
              </a:rPr>
              <a:t>— John 1:14 ESV</a:t>
            </a:r>
            <a:endParaRPr lang="en-US" sz="18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6">
    <p:bg>
      <p:bgPr>
        <a:solidFill>
          <a:srgbClr val="F7F5F0"/>
        </a:solidFill>
        <a:effectLst/>
      </p:bgPr>
    </p:bg>
    <p:spTree>
      <p:nvGrpSpPr>
        <p:cNvPr id="1" name=""/>
        <p:cNvGrpSpPr/>
        <p:nvPr/>
      </p:nvGrpSpPr>
      <p:grpSpPr>
        <a:xfrm>
          <a:off x="0" y="0"/>
          <a:ext cx="0" cy="0"/>
          <a:chOff x="0" y="0"/>
          <a:chExt cx="0" cy="0"/>
        </a:xfrm>
      </p:grpSpPr>
      <p:sp>
        <p:nvSpPr>
          <p:cNvPr id="2" name="Shape 0"/>
          <p:cNvSpPr/>
          <p:nvPr/>
        </p:nvSpPr>
        <p:spPr>
          <a:xfrm>
            <a:off x="685800" y="457200"/>
            <a:ext cx="146304" cy="146304"/>
          </a:xfrm>
          <a:prstGeom prst="rect">
            <a:avLst/>
          </a:prstGeom>
          <a:solidFill>
            <a:srgbClr val="7B2D26"/>
          </a:solidFill>
          <a:ln w="12700">
            <a:solidFill>
              <a:srgbClr val="7B2D26"/>
            </a:solidFill>
            <a:prstDash val="solid"/>
          </a:ln>
        </p:spPr>
        <p:txBody>
          <a:bodyPr/>
          <a:lstStyle/>
          <a:p>
            <a:endParaRPr lang="en-US"/>
          </a:p>
        </p:txBody>
      </p:sp>
      <p:sp>
        <p:nvSpPr>
          <p:cNvPr id="4" name="Text 2"/>
          <p:cNvSpPr/>
          <p:nvPr/>
        </p:nvSpPr>
        <p:spPr>
          <a:xfrm>
            <a:off x="685800" y="6473952"/>
            <a:ext cx="9875520" cy="237744"/>
          </a:xfrm>
          <a:prstGeom prst="rect">
            <a:avLst/>
          </a:prstGeom>
          <a:noFill/>
          <a:ln/>
        </p:spPr>
        <p:txBody>
          <a:bodyPr wrap="square" lIns="0" tIns="0" rIns="0" bIns="0" rtlCol="0" anchor="ctr"/>
          <a:lstStyle/>
          <a:p>
            <a:pPr marL="0" indent="0">
              <a:buNone/>
            </a:pPr>
            <a:r>
              <a:rPr lang="en-US" sz="1100" i="1" dirty="0">
                <a:solidFill>
                  <a:srgbClr val="7A7A7A"/>
                </a:solidFill>
                <a:latin typeface="Calibri" pitchFamily="34" charset="0"/>
                <a:ea typeface="Calibri" pitchFamily="34" charset="-122"/>
                <a:cs typeface="Calibri" pitchFamily="34" charset="-120"/>
              </a:rPr>
              <a:t>John 1:1–3 ESV  ·  biblegateway.com/passage/?search=John+1:1-5&amp;version=ESV</a:t>
            </a:r>
            <a:endParaRPr lang="en-US" sz="1100" dirty="0"/>
          </a:p>
        </p:txBody>
      </p:sp>
      <p:sp>
        <p:nvSpPr>
          <p:cNvPr id="5" name="Text 3"/>
          <p:cNvSpPr/>
          <p:nvPr/>
        </p:nvSpPr>
        <p:spPr>
          <a:xfrm>
            <a:off x="941832" y="420624"/>
            <a:ext cx="10058400" cy="237744"/>
          </a:xfrm>
          <a:prstGeom prst="rect">
            <a:avLst/>
          </a:prstGeom>
          <a:noFill/>
          <a:ln/>
        </p:spPr>
        <p:txBody>
          <a:bodyPr wrap="square" lIns="0" tIns="0" rIns="0" bIns="0" rtlCol="0" anchor="ctr"/>
          <a:lstStyle/>
          <a:p>
            <a:pPr marL="0" indent="0">
              <a:buNone/>
            </a:pPr>
            <a:r>
              <a:rPr lang="en-US" sz="1100" kern="0" spc="200" dirty="0">
                <a:solidFill>
                  <a:srgbClr val="7A7A7A"/>
                </a:solidFill>
                <a:latin typeface="Calibri" pitchFamily="34" charset="0"/>
                <a:ea typeface="Calibri" pitchFamily="34" charset="-122"/>
                <a:cs typeface="Calibri" pitchFamily="34" charset="-120"/>
              </a:rPr>
              <a:t>THE PROLOGUE</a:t>
            </a:r>
            <a:endParaRPr lang="en-US" sz="1100" dirty="0"/>
          </a:p>
        </p:txBody>
      </p:sp>
      <p:sp>
        <p:nvSpPr>
          <p:cNvPr id="6" name="Text 4"/>
          <p:cNvSpPr/>
          <p:nvPr/>
        </p:nvSpPr>
        <p:spPr>
          <a:xfrm>
            <a:off x="685800" y="841248"/>
            <a:ext cx="10789920" cy="502920"/>
          </a:xfrm>
          <a:prstGeom prst="rect">
            <a:avLst/>
          </a:prstGeom>
          <a:noFill/>
          <a:ln/>
        </p:spPr>
        <p:txBody>
          <a:bodyPr wrap="square" lIns="0" tIns="0" rIns="0" bIns="0" rtlCol="0" anchor="ctr"/>
          <a:lstStyle/>
          <a:p>
            <a:pPr marL="0" indent="0">
              <a:buNone/>
            </a:pPr>
            <a:r>
              <a:rPr lang="en-US" sz="2600" dirty="0">
                <a:solidFill>
                  <a:srgbClr val="1A1A1A"/>
                </a:solidFill>
                <a:latin typeface="Georgia" pitchFamily="34" charset="0"/>
                <a:ea typeface="Georgia" pitchFamily="34" charset="-122"/>
                <a:cs typeface="Georgia" pitchFamily="34" charset="-120"/>
              </a:rPr>
              <a:t>John 1:1–3</a:t>
            </a:r>
            <a:endParaRPr lang="en-US" sz="2600" dirty="0"/>
          </a:p>
        </p:txBody>
      </p:sp>
      <p:sp>
        <p:nvSpPr>
          <p:cNvPr id="7" name="Shape 5"/>
          <p:cNvSpPr/>
          <p:nvPr/>
        </p:nvSpPr>
        <p:spPr>
          <a:xfrm>
            <a:off x="685800" y="2359742"/>
            <a:ext cx="10789920" cy="2585884"/>
          </a:xfrm>
          <a:prstGeom prst="roundRect">
            <a:avLst>
              <a:gd name="adj" fmla="val 1224"/>
            </a:avLst>
          </a:prstGeom>
          <a:solidFill>
            <a:srgbClr val="FFFFFF"/>
          </a:solidFill>
          <a:ln w="12700">
            <a:solidFill>
              <a:srgbClr val="D9D5CC"/>
            </a:solidFill>
            <a:prstDash val="solid"/>
          </a:ln>
        </p:spPr>
        <p:txBody>
          <a:bodyPr/>
          <a:lstStyle/>
          <a:p>
            <a:endParaRPr lang="en-US"/>
          </a:p>
        </p:txBody>
      </p:sp>
      <p:sp>
        <p:nvSpPr>
          <p:cNvPr id="8" name="Text 6"/>
          <p:cNvSpPr/>
          <p:nvPr/>
        </p:nvSpPr>
        <p:spPr>
          <a:xfrm>
            <a:off x="986176" y="1645920"/>
            <a:ext cx="10149840" cy="4114800"/>
          </a:xfrm>
          <a:prstGeom prst="rect">
            <a:avLst/>
          </a:prstGeom>
          <a:noFill/>
          <a:ln/>
        </p:spPr>
        <p:txBody>
          <a:bodyPr wrap="square" lIns="0" tIns="0" rIns="0" bIns="0" rtlCol="0" anchor="ctr"/>
          <a:lstStyle/>
          <a:p>
            <a:pPr marL="0" indent="0">
              <a:buNone/>
            </a:pPr>
            <a:r>
              <a:rPr lang="en-US" sz="1600" i="1">
                <a:solidFill>
                  <a:srgbClr val="1A1A1A"/>
                </a:solidFill>
                <a:latin typeface="Georgia" pitchFamily="34" charset="0"/>
                <a:ea typeface="Georgia" pitchFamily="34" charset="-122"/>
                <a:cs typeface="Georgia" pitchFamily="34" charset="-120"/>
              </a:rPr>
              <a:t>In the beginning was the Word, and the Word was with God, and the Word was God. He was in the beginning with God. All things were made through him, and without him was not any thing made that was made. </a:t>
            </a:r>
            <a:endParaRPr lang="en-US" sz="18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11">
    <p:bg>
      <p:bgPr>
        <a:solidFill>
          <a:srgbClr val="F7F5F0"/>
        </a:solidFill>
        <a:effectLst/>
      </p:bgPr>
    </p:bg>
    <p:spTree>
      <p:nvGrpSpPr>
        <p:cNvPr id="1" name=""/>
        <p:cNvGrpSpPr/>
        <p:nvPr/>
      </p:nvGrpSpPr>
      <p:grpSpPr>
        <a:xfrm>
          <a:off x="0" y="0"/>
          <a:ext cx="0" cy="0"/>
          <a:chOff x="0" y="0"/>
          <a:chExt cx="0" cy="0"/>
        </a:xfrm>
      </p:grpSpPr>
      <p:sp>
        <p:nvSpPr>
          <p:cNvPr id="2" name="Shape 0"/>
          <p:cNvSpPr/>
          <p:nvPr/>
        </p:nvSpPr>
        <p:spPr>
          <a:xfrm>
            <a:off x="685800" y="457200"/>
            <a:ext cx="146304" cy="146304"/>
          </a:xfrm>
          <a:prstGeom prst="rect">
            <a:avLst/>
          </a:prstGeom>
          <a:solidFill>
            <a:srgbClr val="7B2D26"/>
          </a:solidFill>
          <a:ln w="12700">
            <a:solidFill>
              <a:srgbClr val="7B2D26"/>
            </a:solidFill>
            <a:prstDash val="solid"/>
          </a:ln>
        </p:spPr>
        <p:txBody>
          <a:bodyPr/>
          <a:lstStyle/>
          <a:p>
            <a:endParaRPr lang="en-US"/>
          </a:p>
        </p:txBody>
      </p:sp>
      <p:sp>
        <p:nvSpPr>
          <p:cNvPr id="4" name="Text 2"/>
          <p:cNvSpPr/>
          <p:nvPr/>
        </p:nvSpPr>
        <p:spPr>
          <a:xfrm>
            <a:off x="685800" y="6473952"/>
            <a:ext cx="9875520" cy="237744"/>
          </a:xfrm>
          <a:prstGeom prst="rect">
            <a:avLst/>
          </a:prstGeom>
          <a:noFill/>
          <a:ln/>
        </p:spPr>
        <p:txBody>
          <a:bodyPr wrap="square" lIns="0" tIns="0" rIns="0" bIns="0" rtlCol="0" anchor="ctr"/>
          <a:lstStyle/>
          <a:p>
            <a:pPr marL="0" indent="0">
              <a:buNone/>
            </a:pPr>
            <a:r>
              <a:rPr lang="en-US" sz="1100" i="1" dirty="0">
                <a:solidFill>
                  <a:srgbClr val="7A7A7A"/>
                </a:solidFill>
                <a:latin typeface="Calibri" pitchFamily="34" charset="0"/>
                <a:ea typeface="Calibri" pitchFamily="34" charset="-122"/>
                <a:cs typeface="Calibri" pitchFamily="34" charset="-120"/>
              </a:rPr>
              <a:t>The verbs of 1:1–3</a:t>
            </a:r>
            <a:endParaRPr lang="en-US" sz="1100" dirty="0"/>
          </a:p>
        </p:txBody>
      </p:sp>
      <p:sp>
        <p:nvSpPr>
          <p:cNvPr id="5" name="Text 3"/>
          <p:cNvSpPr/>
          <p:nvPr/>
        </p:nvSpPr>
        <p:spPr>
          <a:xfrm>
            <a:off x="941832" y="420624"/>
            <a:ext cx="10058400" cy="237744"/>
          </a:xfrm>
          <a:prstGeom prst="rect">
            <a:avLst/>
          </a:prstGeom>
          <a:noFill/>
          <a:ln/>
        </p:spPr>
        <p:txBody>
          <a:bodyPr wrap="square" lIns="0" tIns="0" rIns="0" bIns="0" rtlCol="0" anchor="ctr"/>
          <a:lstStyle/>
          <a:p>
            <a:pPr marL="0" indent="0">
              <a:buNone/>
            </a:pPr>
            <a:r>
              <a:rPr lang="en-US" sz="1100" kern="0" spc="200" dirty="0">
                <a:solidFill>
                  <a:srgbClr val="7A7A7A"/>
                </a:solidFill>
                <a:latin typeface="Calibri" pitchFamily="34" charset="0"/>
                <a:ea typeface="Calibri" pitchFamily="34" charset="-122"/>
                <a:cs typeface="Calibri" pitchFamily="34" charset="-120"/>
              </a:rPr>
              <a:t>WORD / LOGOS</a:t>
            </a:r>
            <a:endParaRPr lang="en-US" sz="1100" dirty="0"/>
          </a:p>
        </p:txBody>
      </p:sp>
      <p:sp>
        <p:nvSpPr>
          <p:cNvPr id="6" name="Text 4"/>
          <p:cNvSpPr/>
          <p:nvPr/>
        </p:nvSpPr>
        <p:spPr>
          <a:xfrm>
            <a:off x="685800" y="841248"/>
            <a:ext cx="10789920" cy="502920"/>
          </a:xfrm>
          <a:prstGeom prst="rect">
            <a:avLst/>
          </a:prstGeom>
          <a:noFill/>
          <a:ln/>
        </p:spPr>
        <p:txBody>
          <a:bodyPr wrap="square" lIns="0" tIns="0" rIns="0" bIns="0" rtlCol="0" anchor="ctr"/>
          <a:lstStyle/>
          <a:p>
            <a:pPr marL="0" indent="0">
              <a:buNone/>
            </a:pPr>
            <a:r>
              <a:rPr lang="en-US" sz="2600" dirty="0">
                <a:solidFill>
                  <a:srgbClr val="1A1A1A"/>
                </a:solidFill>
                <a:latin typeface="Georgia" pitchFamily="34" charset="0"/>
                <a:ea typeface="Georgia" pitchFamily="34" charset="-122"/>
                <a:cs typeface="Georgia" pitchFamily="34" charset="-120"/>
              </a:rPr>
              <a:t>The Word (Logos)</a:t>
            </a:r>
            <a:endParaRPr lang="en-US" sz="2600" dirty="0"/>
          </a:p>
        </p:txBody>
      </p:sp>
      <p:sp>
        <p:nvSpPr>
          <p:cNvPr id="7" name="Text 5"/>
          <p:cNvSpPr/>
          <p:nvPr/>
        </p:nvSpPr>
        <p:spPr>
          <a:xfrm>
            <a:off x="685800" y="1463040"/>
            <a:ext cx="3108960" cy="960120"/>
          </a:xfrm>
          <a:prstGeom prst="rect">
            <a:avLst/>
          </a:prstGeom>
          <a:noFill/>
          <a:ln/>
        </p:spPr>
        <p:txBody>
          <a:bodyPr wrap="square" lIns="0" tIns="0" rIns="0" bIns="0" rtlCol="0" anchor="ctr"/>
          <a:lstStyle/>
          <a:p>
            <a:pPr marL="0" indent="0">
              <a:buNone/>
            </a:pPr>
            <a:r>
              <a:rPr lang="en-US" sz="1600">
                <a:solidFill>
                  <a:srgbClr val="7B2D26"/>
                </a:solidFill>
                <a:latin typeface="Georgia" pitchFamily="34" charset="0"/>
                <a:ea typeface="Georgia" pitchFamily="34" charset="-122"/>
                <a:cs typeface="Georgia" pitchFamily="34" charset="-120"/>
              </a:rPr>
              <a:t>Was</a:t>
            </a:r>
            <a:endParaRPr lang="en-US" sz="2000" dirty="0"/>
          </a:p>
        </p:txBody>
      </p:sp>
      <p:sp>
        <p:nvSpPr>
          <p:cNvPr id="8" name="Text 6"/>
          <p:cNvSpPr/>
          <p:nvPr/>
        </p:nvSpPr>
        <p:spPr>
          <a:xfrm>
            <a:off x="3977640" y="1463040"/>
            <a:ext cx="7498080" cy="960120"/>
          </a:xfrm>
          <a:prstGeom prst="rect">
            <a:avLst/>
          </a:prstGeom>
          <a:noFill/>
          <a:ln/>
        </p:spPr>
        <p:txBody>
          <a:bodyPr wrap="square" lIns="0" tIns="0" rIns="0" bIns="0" rtlCol="0" anchor="ctr"/>
          <a:lstStyle/>
          <a:p>
            <a:pPr marL="0" indent="0">
              <a:buNone/>
            </a:pPr>
            <a:r>
              <a:rPr lang="en-US" sz="1600">
                <a:solidFill>
                  <a:srgbClr val="1A1A1A"/>
                </a:solidFill>
                <a:latin typeface="Calibri" pitchFamily="34" charset="0"/>
                <a:ea typeface="Calibri" pitchFamily="34" charset="-122"/>
                <a:cs typeface="Calibri" pitchFamily="34" charset="-120"/>
              </a:rPr>
              <a:t>Ongoing existence. The Word already is. He does not come into being when the world does.</a:t>
            </a:r>
            <a:endParaRPr lang="en-US" sz="1800" dirty="0"/>
          </a:p>
        </p:txBody>
      </p:sp>
      <p:sp>
        <p:nvSpPr>
          <p:cNvPr id="9" name="Text 7"/>
          <p:cNvSpPr/>
          <p:nvPr/>
        </p:nvSpPr>
        <p:spPr>
          <a:xfrm>
            <a:off x="685800" y="2560320"/>
            <a:ext cx="3108960" cy="960120"/>
          </a:xfrm>
          <a:prstGeom prst="rect">
            <a:avLst/>
          </a:prstGeom>
          <a:noFill/>
          <a:ln/>
        </p:spPr>
        <p:txBody>
          <a:bodyPr wrap="square" lIns="0" tIns="0" rIns="0" bIns="0" rtlCol="0" anchor="ctr"/>
          <a:lstStyle/>
          <a:p>
            <a:pPr marL="0" indent="0">
              <a:buNone/>
            </a:pPr>
            <a:r>
              <a:rPr lang="en-US" sz="1600">
                <a:solidFill>
                  <a:srgbClr val="7B2D26"/>
                </a:solidFill>
                <a:latin typeface="Georgia" pitchFamily="34" charset="0"/>
                <a:ea typeface="Georgia" pitchFamily="34" charset="-122"/>
                <a:cs typeface="Georgia" pitchFamily="34" charset="-120"/>
              </a:rPr>
              <a:t>With God</a:t>
            </a:r>
            <a:endParaRPr lang="en-US" sz="2000" dirty="0"/>
          </a:p>
        </p:txBody>
      </p:sp>
      <p:sp>
        <p:nvSpPr>
          <p:cNvPr id="10" name="Text 8"/>
          <p:cNvSpPr/>
          <p:nvPr/>
        </p:nvSpPr>
        <p:spPr>
          <a:xfrm>
            <a:off x="3977640" y="2560320"/>
            <a:ext cx="7498080" cy="960120"/>
          </a:xfrm>
          <a:prstGeom prst="rect">
            <a:avLst/>
          </a:prstGeom>
          <a:noFill/>
          <a:ln/>
        </p:spPr>
        <p:txBody>
          <a:bodyPr wrap="square" lIns="0" tIns="0" rIns="0" bIns="0" rtlCol="0" anchor="ctr"/>
          <a:lstStyle/>
          <a:p>
            <a:pPr marL="0" indent="0">
              <a:buNone/>
            </a:pPr>
            <a:r>
              <a:rPr lang="en-US" sz="1600">
                <a:solidFill>
                  <a:srgbClr val="1A1A1A"/>
                </a:solidFill>
                <a:latin typeface="Calibri" pitchFamily="34" charset="0"/>
                <a:ea typeface="Calibri" pitchFamily="34" charset="-122"/>
                <a:cs typeface="Calibri" pitchFamily="34" charset="-120"/>
              </a:rPr>
              <a:t>Distinct from the Father. Relation, not fusion.</a:t>
            </a:r>
            <a:endParaRPr lang="en-US" sz="1800" dirty="0"/>
          </a:p>
        </p:txBody>
      </p:sp>
      <p:sp>
        <p:nvSpPr>
          <p:cNvPr id="11" name="Text 9"/>
          <p:cNvSpPr/>
          <p:nvPr/>
        </p:nvSpPr>
        <p:spPr>
          <a:xfrm>
            <a:off x="685800" y="3657600"/>
            <a:ext cx="3108960" cy="960120"/>
          </a:xfrm>
          <a:prstGeom prst="rect">
            <a:avLst/>
          </a:prstGeom>
          <a:noFill/>
          <a:ln/>
        </p:spPr>
        <p:txBody>
          <a:bodyPr wrap="square" lIns="0" tIns="0" rIns="0" bIns="0" rtlCol="0" anchor="ctr"/>
          <a:lstStyle/>
          <a:p>
            <a:pPr marL="0" indent="0">
              <a:buNone/>
            </a:pPr>
            <a:r>
              <a:rPr lang="en-US" sz="1600">
                <a:solidFill>
                  <a:srgbClr val="7B2D26"/>
                </a:solidFill>
                <a:latin typeface="Georgia" pitchFamily="34" charset="0"/>
                <a:ea typeface="Georgia" pitchFamily="34" charset="-122"/>
                <a:cs typeface="Georgia" pitchFamily="34" charset="-120"/>
              </a:rPr>
              <a:t>Was God</a:t>
            </a:r>
            <a:endParaRPr lang="en-US" sz="2000" dirty="0"/>
          </a:p>
        </p:txBody>
      </p:sp>
      <p:sp>
        <p:nvSpPr>
          <p:cNvPr id="12" name="Text 10"/>
          <p:cNvSpPr/>
          <p:nvPr/>
        </p:nvSpPr>
        <p:spPr>
          <a:xfrm>
            <a:off x="3977640" y="3657600"/>
            <a:ext cx="7498080" cy="960120"/>
          </a:xfrm>
          <a:prstGeom prst="rect">
            <a:avLst/>
          </a:prstGeom>
          <a:noFill/>
          <a:ln/>
        </p:spPr>
        <p:txBody>
          <a:bodyPr wrap="square" lIns="0" tIns="0" rIns="0" bIns="0" rtlCol="0" anchor="ctr"/>
          <a:lstStyle/>
          <a:p>
            <a:pPr marL="0" indent="0">
              <a:buNone/>
            </a:pPr>
            <a:r>
              <a:rPr lang="en-US" sz="1600">
                <a:solidFill>
                  <a:srgbClr val="1A1A1A"/>
                </a:solidFill>
                <a:latin typeface="Calibri" pitchFamily="34" charset="0"/>
                <a:ea typeface="Calibri" pitchFamily="34" charset="-122"/>
                <a:cs typeface="Calibri" pitchFamily="34" charset="-120"/>
              </a:rPr>
              <a:t>Full deity. Same divine essence — not a lesser spark.</a:t>
            </a:r>
            <a:endParaRPr lang="en-US" sz="1800" dirty="0"/>
          </a:p>
        </p:txBody>
      </p:sp>
      <p:sp>
        <p:nvSpPr>
          <p:cNvPr id="13" name="Text 11"/>
          <p:cNvSpPr/>
          <p:nvPr/>
        </p:nvSpPr>
        <p:spPr>
          <a:xfrm>
            <a:off x="685800" y="4754880"/>
            <a:ext cx="3108960" cy="960120"/>
          </a:xfrm>
          <a:prstGeom prst="rect">
            <a:avLst/>
          </a:prstGeom>
          <a:noFill/>
          <a:ln/>
        </p:spPr>
        <p:txBody>
          <a:bodyPr wrap="square" lIns="0" tIns="0" rIns="0" bIns="0" rtlCol="0" anchor="ctr"/>
          <a:lstStyle/>
          <a:p>
            <a:pPr marL="0" indent="0">
              <a:buNone/>
            </a:pPr>
            <a:r>
              <a:rPr lang="en-US" sz="1600">
                <a:solidFill>
                  <a:srgbClr val="7B2D26"/>
                </a:solidFill>
                <a:latin typeface="Georgia" pitchFamily="34" charset="0"/>
                <a:ea typeface="Georgia" pitchFamily="34" charset="-122"/>
                <a:cs typeface="Georgia" pitchFamily="34" charset="-120"/>
              </a:rPr>
              <a:t>Made through him</a:t>
            </a:r>
            <a:endParaRPr lang="en-US" sz="2000" dirty="0"/>
          </a:p>
        </p:txBody>
      </p:sp>
      <p:sp>
        <p:nvSpPr>
          <p:cNvPr id="14" name="Text 12"/>
          <p:cNvSpPr/>
          <p:nvPr/>
        </p:nvSpPr>
        <p:spPr>
          <a:xfrm>
            <a:off x="3977640" y="4754880"/>
            <a:ext cx="7498080" cy="960120"/>
          </a:xfrm>
          <a:prstGeom prst="rect">
            <a:avLst/>
          </a:prstGeom>
          <a:noFill/>
          <a:ln/>
        </p:spPr>
        <p:txBody>
          <a:bodyPr wrap="square" lIns="0" tIns="0" rIns="0" bIns="0" rtlCol="0" anchor="ctr"/>
          <a:lstStyle/>
          <a:p>
            <a:pPr marL="0" indent="0">
              <a:buNone/>
            </a:pPr>
            <a:r>
              <a:rPr lang="en-US" sz="1600">
                <a:solidFill>
                  <a:srgbClr val="1A1A1A"/>
                </a:solidFill>
                <a:latin typeface="Calibri" pitchFamily="34" charset="0"/>
                <a:ea typeface="Calibri" pitchFamily="34" charset="-122"/>
                <a:cs typeface="Calibri" pitchFamily="34" charset="-120"/>
              </a:rPr>
              <a:t>The created being depends on this Word. The Word himself is not created.</a:t>
            </a:r>
            <a:endParaRPr lang="en-US" sz="18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12">
    <p:bg>
      <p:bgPr>
        <a:solidFill>
          <a:srgbClr val="F7F5F0"/>
        </a:solidFill>
        <a:effectLst/>
      </p:bgPr>
    </p:bg>
    <p:spTree>
      <p:nvGrpSpPr>
        <p:cNvPr id="1" name=""/>
        <p:cNvGrpSpPr/>
        <p:nvPr/>
      </p:nvGrpSpPr>
      <p:grpSpPr>
        <a:xfrm>
          <a:off x="0" y="0"/>
          <a:ext cx="0" cy="0"/>
          <a:chOff x="0" y="0"/>
          <a:chExt cx="0" cy="0"/>
        </a:xfrm>
      </p:grpSpPr>
      <p:sp>
        <p:nvSpPr>
          <p:cNvPr id="2" name="Shape 0"/>
          <p:cNvSpPr/>
          <p:nvPr/>
        </p:nvSpPr>
        <p:spPr>
          <a:xfrm>
            <a:off x="685800" y="457200"/>
            <a:ext cx="146304" cy="146304"/>
          </a:xfrm>
          <a:prstGeom prst="rect">
            <a:avLst/>
          </a:prstGeom>
          <a:solidFill>
            <a:srgbClr val="7B2D26"/>
          </a:solidFill>
          <a:ln w="12700">
            <a:solidFill>
              <a:srgbClr val="7B2D26"/>
            </a:solidFill>
            <a:prstDash val="solid"/>
          </a:ln>
        </p:spPr>
        <p:txBody>
          <a:bodyPr/>
          <a:lstStyle/>
          <a:p>
            <a:endParaRPr lang="en-US"/>
          </a:p>
        </p:txBody>
      </p:sp>
      <p:sp>
        <p:nvSpPr>
          <p:cNvPr id="4" name="Text 2"/>
          <p:cNvSpPr/>
          <p:nvPr/>
        </p:nvSpPr>
        <p:spPr>
          <a:xfrm>
            <a:off x="685800" y="6473952"/>
            <a:ext cx="9875520" cy="237744"/>
          </a:xfrm>
          <a:prstGeom prst="rect">
            <a:avLst/>
          </a:prstGeom>
          <a:noFill/>
          <a:ln/>
        </p:spPr>
        <p:txBody>
          <a:bodyPr wrap="square" lIns="0" tIns="0" rIns="0" bIns="0" rtlCol="0" anchor="ctr"/>
          <a:lstStyle/>
          <a:p>
            <a:pPr marL="0" indent="0">
              <a:buNone/>
            </a:pPr>
            <a:r>
              <a:rPr lang="en-US" sz="1100" i="1" dirty="0">
                <a:solidFill>
                  <a:srgbClr val="7A7A7A"/>
                </a:solidFill>
                <a:latin typeface="Calibri" pitchFamily="34" charset="0"/>
                <a:ea typeface="Calibri" pitchFamily="34" charset="-122"/>
                <a:cs typeface="Calibri" pitchFamily="34" charset="-120"/>
              </a:rPr>
              <a:t>Jewish hearing of “the Word”</a:t>
            </a:r>
            <a:endParaRPr lang="en-US" sz="1100" dirty="0"/>
          </a:p>
        </p:txBody>
      </p:sp>
      <p:sp>
        <p:nvSpPr>
          <p:cNvPr id="5" name="Text 3"/>
          <p:cNvSpPr/>
          <p:nvPr/>
        </p:nvSpPr>
        <p:spPr>
          <a:xfrm>
            <a:off x="941832" y="420624"/>
            <a:ext cx="10058400" cy="237744"/>
          </a:xfrm>
          <a:prstGeom prst="rect">
            <a:avLst/>
          </a:prstGeom>
          <a:noFill/>
          <a:ln/>
        </p:spPr>
        <p:txBody>
          <a:bodyPr wrap="square" lIns="0" tIns="0" rIns="0" bIns="0" rtlCol="0" anchor="ctr"/>
          <a:lstStyle/>
          <a:p>
            <a:pPr marL="0" indent="0">
              <a:buNone/>
            </a:pPr>
            <a:r>
              <a:rPr lang="en-US" sz="1100" kern="0" spc="200" dirty="0">
                <a:solidFill>
                  <a:srgbClr val="7A7A7A"/>
                </a:solidFill>
                <a:latin typeface="Calibri" pitchFamily="34" charset="0"/>
                <a:ea typeface="Calibri" pitchFamily="34" charset="-122"/>
                <a:cs typeface="Calibri" pitchFamily="34" charset="-120"/>
              </a:rPr>
              <a:t>WORD / LOGOS</a:t>
            </a:r>
            <a:endParaRPr lang="en-US" sz="1100" dirty="0"/>
          </a:p>
        </p:txBody>
      </p:sp>
      <p:sp>
        <p:nvSpPr>
          <p:cNvPr id="6" name="Text 4"/>
          <p:cNvSpPr/>
          <p:nvPr/>
        </p:nvSpPr>
        <p:spPr>
          <a:xfrm>
            <a:off x="685800" y="841248"/>
            <a:ext cx="10789920" cy="502920"/>
          </a:xfrm>
          <a:prstGeom prst="rect">
            <a:avLst/>
          </a:prstGeom>
          <a:noFill/>
          <a:ln/>
        </p:spPr>
        <p:txBody>
          <a:bodyPr wrap="square" lIns="0" tIns="0" rIns="0" bIns="0" rtlCol="0" anchor="ctr"/>
          <a:lstStyle/>
          <a:p>
            <a:pPr marL="0" indent="0">
              <a:buNone/>
            </a:pPr>
            <a:r>
              <a:rPr lang="en-US" sz="2600" dirty="0">
                <a:solidFill>
                  <a:srgbClr val="1A1A1A"/>
                </a:solidFill>
                <a:latin typeface="Georgia" pitchFamily="34" charset="0"/>
                <a:ea typeface="Georgia" pitchFamily="34" charset="-122"/>
                <a:cs typeface="Georgia" pitchFamily="34" charset="-120"/>
              </a:rPr>
              <a:t>How Jews would have heard “the Word”</a:t>
            </a:r>
            <a:endParaRPr lang="en-US" sz="2600" dirty="0"/>
          </a:p>
        </p:txBody>
      </p:sp>
      <p:sp>
        <p:nvSpPr>
          <p:cNvPr id="7" name="Text 5"/>
          <p:cNvSpPr/>
          <p:nvPr/>
        </p:nvSpPr>
        <p:spPr>
          <a:xfrm>
            <a:off x="685800" y="1463040"/>
            <a:ext cx="10789920" cy="457200"/>
          </a:xfrm>
          <a:prstGeom prst="rect">
            <a:avLst/>
          </a:prstGeom>
          <a:noFill/>
          <a:ln/>
        </p:spPr>
        <p:txBody>
          <a:bodyPr wrap="square" lIns="0" tIns="0" rIns="0" bIns="0" rtlCol="0" anchor="ctr"/>
          <a:lstStyle/>
          <a:p>
            <a:pPr marL="0" indent="0">
              <a:buNone/>
            </a:pPr>
            <a:r>
              <a:rPr lang="en-US" sz="1600" i="1" dirty="0">
                <a:solidFill>
                  <a:srgbClr val="7A7A7A"/>
                </a:solidFill>
                <a:latin typeface="Calibri" pitchFamily="34" charset="0"/>
                <a:ea typeface="Calibri" pitchFamily="34" charset="-122"/>
                <a:cs typeface="Calibri" pitchFamily="34" charset="-120"/>
              </a:rPr>
              <a:t>They already used “word” for God’s own act and presence — not mere talk.</a:t>
            </a:r>
            <a:endParaRPr lang="en-US" sz="1600" dirty="0"/>
          </a:p>
        </p:txBody>
      </p:sp>
      <p:sp>
        <p:nvSpPr>
          <p:cNvPr id="8" name="Text 6"/>
          <p:cNvSpPr/>
          <p:nvPr/>
        </p:nvSpPr>
        <p:spPr>
          <a:xfrm>
            <a:off x="685800" y="2011680"/>
            <a:ext cx="3291840" cy="822960"/>
          </a:xfrm>
          <a:prstGeom prst="rect">
            <a:avLst/>
          </a:prstGeom>
          <a:noFill/>
          <a:ln/>
        </p:spPr>
        <p:txBody>
          <a:bodyPr wrap="square" lIns="0" tIns="0" rIns="0" bIns="0" rtlCol="0" anchor="ctr"/>
          <a:lstStyle/>
          <a:p>
            <a:pPr marL="0" indent="0">
              <a:buNone/>
            </a:pPr>
            <a:r>
              <a:rPr lang="en-US" sz="1600">
                <a:solidFill>
                  <a:srgbClr val="7B2D26"/>
                </a:solidFill>
                <a:latin typeface="Georgia" pitchFamily="34" charset="0"/>
                <a:ea typeface="Georgia" pitchFamily="34" charset="-122"/>
                <a:cs typeface="Georgia" pitchFamily="34" charset="-120"/>
              </a:rPr>
              <a:t>Genesis 1</a:t>
            </a:r>
            <a:endParaRPr lang="en-US" sz="1600" dirty="0"/>
          </a:p>
        </p:txBody>
      </p:sp>
      <p:sp>
        <p:nvSpPr>
          <p:cNvPr id="9" name="Text 7"/>
          <p:cNvSpPr/>
          <p:nvPr/>
        </p:nvSpPr>
        <p:spPr>
          <a:xfrm>
            <a:off x="4160520" y="2011680"/>
            <a:ext cx="7315200" cy="822960"/>
          </a:xfrm>
          <a:prstGeom prst="rect">
            <a:avLst/>
          </a:prstGeom>
          <a:noFill/>
          <a:ln/>
        </p:spPr>
        <p:txBody>
          <a:bodyPr wrap="square" lIns="0" tIns="0" rIns="0" bIns="0" rtlCol="0" anchor="ctr"/>
          <a:lstStyle/>
          <a:p>
            <a:pPr marL="0" indent="0">
              <a:buNone/>
            </a:pPr>
            <a:r>
              <a:rPr lang="en-US" sz="1600" dirty="0">
                <a:solidFill>
                  <a:srgbClr val="1A1A1A"/>
                </a:solidFill>
                <a:latin typeface="Calibri" pitchFamily="34" charset="0"/>
                <a:ea typeface="Calibri" pitchFamily="34" charset="-122"/>
                <a:cs typeface="Calibri" pitchFamily="34" charset="-120"/>
              </a:rPr>
              <a:t>God creates by speaking. Light and life come because God said.</a:t>
            </a:r>
            <a:endParaRPr lang="en-US" sz="1600" dirty="0"/>
          </a:p>
        </p:txBody>
      </p:sp>
      <p:sp>
        <p:nvSpPr>
          <p:cNvPr id="10" name="Text 8"/>
          <p:cNvSpPr/>
          <p:nvPr/>
        </p:nvSpPr>
        <p:spPr>
          <a:xfrm>
            <a:off x="685800" y="2971800"/>
            <a:ext cx="3291840" cy="822960"/>
          </a:xfrm>
          <a:prstGeom prst="rect">
            <a:avLst/>
          </a:prstGeom>
          <a:noFill/>
          <a:ln/>
        </p:spPr>
        <p:txBody>
          <a:bodyPr wrap="square" lIns="0" tIns="0" rIns="0" bIns="0" rtlCol="0" anchor="ctr"/>
          <a:lstStyle/>
          <a:p>
            <a:pPr marL="0" indent="0">
              <a:buNone/>
            </a:pPr>
            <a:r>
              <a:rPr lang="en-US" sz="1600">
                <a:solidFill>
                  <a:srgbClr val="7B2D26"/>
                </a:solidFill>
                <a:latin typeface="Georgia" pitchFamily="34" charset="0"/>
                <a:ea typeface="Georgia" pitchFamily="34" charset="-122"/>
                <a:cs typeface="Georgia" pitchFamily="34" charset="-120"/>
              </a:rPr>
              <a:t>The Word of the LORD</a:t>
            </a:r>
            <a:endParaRPr lang="en-US" sz="1600" dirty="0"/>
          </a:p>
        </p:txBody>
      </p:sp>
      <p:sp>
        <p:nvSpPr>
          <p:cNvPr id="11" name="Text 9"/>
          <p:cNvSpPr/>
          <p:nvPr/>
        </p:nvSpPr>
        <p:spPr>
          <a:xfrm>
            <a:off x="4160520" y="2971800"/>
            <a:ext cx="7315200" cy="822960"/>
          </a:xfrm>
          <a:prstGeom prst="rect">
            <a:avLst/>
          </a:prstGeom>
          <a:noFill/>
          <a:ln/>
        </p:spPr>
        <p:txBody>
          <a:bodyPr wrap="square" lIns="0" tIns="0" rIns="0" bIns="0" rtlCol="0" anchor="ctr"/>
          <a:lstStyle/>
          <a:p>
            <a:pPr marL="0" indent="0">
              <a:buNone/>
            </a:pPr>
            <a:r>
              <a:rPr lang="en-US" sz="1600" dirty="0">
                <a:solidFill>
                  <a:srgbClr val="1A1A1A"/>
                </a:solidFill>
                <a:latin typeface="Calibri" pitchFamily="34" charset="0"/>
                <a:ea typeface="Calibri" pitchFamily="34" charset="-122"/>
                <a:cs typeface="Calibri" pitchFamily="34" charset="-120"/>
              </a:rPr>
              <a:t>When the word comes to a prophet, God himself has arrived to act.</a:t>
            </a:r>
            <a:endParaRPr lang="en-US" sz="1600" dirty="0"/>
          </a:p>
        </p:txBody>
      </p:sp>
      <p:sp>
        <p:nvSpPr>
          <p:cNvPr id="12" name="Text 10"/>
          <p:cNvSpPr/>
          <p:nvPr/>
        </p:nvSpPr>
        <p:spPr>
          <a:xfrm>
            <a:off x="685800" y="3931920"/>
            <a:ext cx="3291840" cy="822960"/>
          </a:xfrm>
          <a:prstGeom prst="rect">
            <a:avLst/>
          </a:prstGeom>
          <a:noFill/>
          <a:ln/>
        </p:spPr>
        <p:txBody>
          <a:bodyPr wrap="square" lIns="0" tIns="0" rIns="0" bIns="0" rtlCol="0" anchor="ctr"/>
          <a:lstStyle/>
          <a:p>
            <a:pPr marL="0" indent="0">
              <a:buNone/>
            </a:pPr>
            <a:r>
              <a:rPr lang="en-US" sz="1600">
                <a:solidFill>
                  <a:srgbClr val="7B2D26"/>
                </a:solidFill>
                <a:latin typeface="Georgia" pitchFamily="34" charset="0"/>
                <a:ea typeface="Georgia" pitchFamily="34" charset="-122"/>
                <a:cs typeface="Georgia" pitchFamily="34" charset="-120"/>
              </a:rPr>
              <a:t>Wisdom</a:t>
            </a:r>
            <a:endParaRPr lang="en-US" sz="1600" dirty="0"/>
          </a:p>
        </p:txBody>
      </p:sp>
      <p:sp>
        <p:nvSpPr>
          <p:cNvPr id="13" name="Text 11"/>
          <p:cNvSpPr/>
          <p:nvPr/>
        </p:nvSpPr>
        <p:spPr>
          <a:xfrm>
            <a:off x="4160520" y="3931920"/>
            <a:ext cx="7315200" cy="822960"/>
          </a:xfrm>
          <a:prstGeom prst="rect">
            <a:avLst/>
          </a:prstGeom>
          <a:noFill/>
          <a:ln/>
        </p:spPr>
        <p:txBody>
          <a:bodyPr wrap="square" lIns="0" tIns="0" rIns="0" bIns="0" rtlCol="0" anchor="ctr"/>
          <a:lstStyle/>
          <a:p>
            <a:pPr marL="0" indent="0">
              <a:buNone/>
            </a:pPr>
            <a:r>
              <a:rPr lang="en-US" sz="1600" dirty="0">
                <a:solidFill>
                  <a:srgbClr val="1A1A1A"/>
                </a:solidFill>
                <a:latin typeface="Calibri" pitchFamily="34" charset="0"/>
                <a:ea typeface="Calibri" pitchFamily="34" charset="-122"/>
                <a:cs typeface="Calibri" pitchFamily="34" charset="-120"/>
              </a:rPr>
              <a:t>Wisdom is with God before the world, present at creation (Proverbs 8:22-31).</a:t>
            </a:r>
            <a:endParaRPr lang="en-US" sz="1600" dirty="0"/>
          </a:p>
        </p:txBody>
      </p:sp>
      <p:sp>
        <p:nvSpPr>
          <p:cNvPr id="14" name="Text 12"/>
          <p:cNvSpPr/>
          <p:nvPr/>
        </p:nvSpPr>
        <p:spPr>
          <a:xfrm>
            <a:off x="685800" y="4892040"/>
            <a:ext cx="3291840" cy="822960"/>
          </a:xfrm>
          <a:prstGeom prst="rect">
            <a:avLst/>
          </a:prstGeom>
          <a:noFill/>
          <a:ln/>
        </p:spPr>
        <p:txBody>
          <a:bodyPr wrap="square" lIns="0" tIns="0" rIns="0" bIns="0" rtlCol="0" anchor="ctr"/>
          <a:lstStyle/>
          <a:p>
            <a:pPr marL="0" indent="0">
              <a:buNone/>
            </a:pPr>
            <a:r>
              <a:rPr lang="en-US" sz="1600">
                <a:solidFill>
                  <a:srgbClr val="7B2D26"/>
                </a:solidFill>
                <a:latin typeface="Georgia" pitchFamily="34" charset="0"/>
                <a:ea typeface="Georgia" pitchFamily="34" charset="-122"/>
                <a:cs typeface="Georgia" pitchFamily="34" charset="-120"/>
              </a:rPr>
              <a:t>Memra (Targums)</a:t>
            </a:r>
            <a:endParaRPr lang="en-US" sz="1600" dirty="0"/>
          </a:p>
        </p:txBody>
      </p:sp>
      <p:sp>
        <p:nvSpPr>
          <p:cNvPr id="15" name="Text 13"/>
          <p:cNvSpPr/>
          <p:nvPr/>
        </p:nvSpPr>
        <p:spPr>
          <a:xfrm>
            <a:off x="4160520" y="4892040"/>
            <a:ext cx="7315200" cy="822960"/>
          </a:xfrm>
          <a:prstGeom prst="rect">
            <a:avLst/>
          </a:prstGeom>
          <a:noFill/>
          <a:ln/>
        </p:spPr>
        <p:txBody>
          <a:bodyPr wrap="square" lIns="0" tIns="0" rIns="0" bIns="0" rtlCol="0" anchor="ctr"/>
          <a:lstStyle/>
          <a:p>
            <a:pPr marL="0" indent="0">
              <a:buNone/>
            </a:pPr>
            <a:r>
              <a:rPr lang="en-US" sz="1600" dirty="0">
                <a:solidFill>
                  <a:srgbClr val="1A1A1A"/>
                </a:solidFill>
                <a:latin typeface="Calibri" pitchFamily="34" charset="0"/>
                <a:ea typeface="Calibri" pitchFamily="34" charset="-122"/>
                <a:cs typeface="Calibri" pitchFamily="34" charset="-120"/>
              </a:rPr>
              <a:t>Aramaic synagogue renderings often say “the Word of the LORD” for God’s near, acting presence.</a:t>
            </a:r>
            <a:endParaRPr lang="en-US" sz="16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13">
    <p:bg>
      <p:bgPr>
        <a:solidFill>
          <a:srgbClr val="F7F5F0"/>
        </a:solidFill>
        <a:effectLst/>
      </p:bgPr>
    </p:bg>
    <p:spTree>
      <p:nvGrpSpPr>
        <p:cNvPr id="1" name=""/>
        <p:cNvGrpSpPr/>
        <p:nvPr/>
      </p:nvGrpSpPr>
      <p:grpSpPr>
        <a:xfrm>
          <a:off x="0" y="0"/>
          <a:ext cx="0" cy="0"/>
          <a:chOff x="0" y="0"/>
          <a:chExt cx="0" cy="0"/>
        </a:xfrm>
      </p:grpSpPr>
      <p:sp>
        <p:nvSpPr>
          <p:cNvPr id="2" name="Shape 0"/>
          <p:cNvSpPr/>
          <p:nvPr/>
        </p:nvSpPr>
        <p:spPr>
          <a:xfrm>
            <a:off x="685800" y="457200"/>
            <a:ext cx="146304" cy="146304"/>
          </a:xfrm>
          <a:prstGeom prst="rect">
            <a:avLst/>
          </a:prstGeom>
          <a:solidFill>
            <a:srgbClr val="7B2D26"/>
          </a:solidFill>
          <a:ln w="12700">
            <a:solidFill>
              <a:srgbClr val="7B2D26"/>
            </a:solidFill>
            <a:prstDash val="solid"/>
          </a:ln>
        </p:spPr>
        <p:txBody>
          <a:bodyPr/>
          <a:lstStyle/>
          <a:p>
            <a:endParaRPr lang="en-US"/>
          </a:p>
        </p:txBody>
      </p:sp>
      <p:sp>
        <p:nvSpPr>
          <p:cNvPr id="4" name="Text 2"/>
          <p:cNvSpPr/>
          <p:nvPr/>
        </p:nvSpPr>
        <p:spPr>
          <a:xfrm>
            <a:off x="685800" y="6473952"/>
            <a:ext cx="9875520" cy="237744"/>
          </a:xfrm>
          <a:prstGeom prst="rect">
            <a:avLst/>
          </a:prstGeom>
          <a:noFill/>
          <a:ln/>
        </p:spPr>
        <p:txBody>
          <a:bodyPr wrap="square" lIns="0" tIns="0" rIns="0" bIns="0" rtlCol="0" anchor="ctr"/>
          <a:lstStyle/>
          <a:p>
            <a:pPr marL="0" indent="0">
              <a:buNone/>
            </a:pPr>
            <a:r>
              <a:rPr sz="1100" i="1">
                <a:solidFill>
                  <a:srgbClr val="7A7A7A"/>
                </a:solidFill>
                <a:latin typeface="Calibri"/>
              </a:rPr>
              <a:t>Romans 1:19–20 ESV  ·  biblegateway.com/passage/?search=Romans+1:19-20&amp;version=ESV</a:t>
            </a:r>
            <a:endParaRPr lang="en-US" sz="1100" dirty="0"/>
          </a:p>
        </p:txBody>
      </p:sp>
      <p:sp>
        <p:nvSpPr>
          <p:cNvPr id="5" name="Text 3"/>
          <p:cNvSpPr/>
          <p:nvPr/>
        </p:nvSpPr>
        <p:spPr>
          <a:xfrm>
            <a:off x="941832" y="420624"/>
            <a:ext cx="10058400" cy="237744"/>
          </a:xfrm>
          <a:prstGeom prst="rect">
            <a:avLst/>
          </a:prstGeom>
          <a:noFill/>
          <a:ln/>
        </p:spPr>
        <p:txBody>
          <a:bodyPr wrap="square" lIns="0" tIns="0" rIns="0" bIns="0" rtlCol="0" anchor="ctr"/>
          <a:lstStyle/>
          <a:p>
            <a:pPr marL="0" indent="0">
              <a:buNone/>
            </a:pPr>
            <a:r>
              <a:rPr lang="en-US" sz="1100" kern="0" spc="200" dirty="0">
                <a:solidFill>
                  <a:srgbClr val="7A7A7A"/>
                </a:solidFill>
                <a:latin typeface="Calibri" pitchFamily="34" charset="0"/>
                <a:ea typeface="Calibri" pitchFamily="34" charset="-122"/>
                <a:cs typeface="Calibri" pitchFamily="34" charset="-120"/>
              </a:rPr>
              <a:t>WORD / LOGOS</a:t>
            </a:r>
            <a:endParaRPr lang="en-US" sz="1100" dirty="0"/>
          </a:p>
        </p:txBody>
      </p:sp>
      <p:sp>
        <p:nvSpPr>
          <p:cNvPr id="6" name="Text 4"/>
          <p:cNvSpPr/>
          <p:nvPr/>
        </p:nvSpPr>
        <p:spPr>
          <a:xfrm>
            <a:off x="685800" y="841248"/>
            <a:ext cx="10789920" cy="502920"/>
          </a:xfrm>
          <a:prstGeom prst="rect">
            <a:avLst/>
          </a:prstGeom>
          <a:noFill/>
          <a:ln/>
        </p:spPr>
        <p:txBody>
          <a:bodyPr wrap="square" lIns="0" tIns="0" rIns="0" bIns="0" rtlCol="0" anchor="ctr"/>
          <a:lstStyle/>
          <a:p>
            <a:pPr marL="0" indent="0">
              <a:buNone/>
            </a:pPr>
            <a:r>
              <a:rPr lang="en-US" sz="2600" dirty="0">
                <a:solidFill>
                  <a:srgbClr val="1A1A1A"/>
                </a:solidFill>
                <a:latin typeface="Georgia" pitchFamily="34" charset="0"/>
                <a:ea typeface="Georgia" pitchFamily="34" charset="-122"/>
                <a:cs typeface="Georgia" pitchFamily="34" charset="-120"/>
              </a:rPr>
              <a:t>How Gentiles would have heard “Logos”</a:t>
            </a:r>
            <a:endParaRPr lang="en-US" sz="2600" dirty="0"/>
          </a:p>
        </p:txBody>
      </p:sp>
      <p:sp>
        <p:nvSpPr>
          <p:cNvPr id="7" name="Text 5"/>
          <p:cNvSpPr/>
          <p:nvPr/>
        </p:nvSpPr>
        <p:spPr>
          <a:xfrm>
            <a:off x="685800" y="1463040"/>
            <a:ext cx="10789920" cy="457200"/>
          </a:xfrm>
          <a:prstGeom prst="rect">
            <a:avLst/>
          </a:prstGeom>
          <a:noFill/>
          <a:ln/>
        </p:spPr>
        <p:txBody>
          <a:bodyPr wrap="square" lIns="0" tIns="0" rIns="0" bIns="0" rtlCol="0" anchor="ctr"/>
          <a:lstStyle/>
          <a:p>
            <a:pPr marL="0" indent="0">
              <a:buNone/>
            </a:pPr>
            <a:r>
              <a:rPr lang="en-US" sz="1600" i="1" dirty="0">
                <a:solidFill>
                  <a:srgbClr val="7A7A7A"/>
                </a:solidFill>
                <a:latin typeface="Calibri" pitchFamily="34" charset="0"/>
                <a:ea typeface="Calibri" pitchFamily="34" charset="-122"/>
                <a:cs typeface="Calibri" pitchFamily="34" charset="-120"/>
              </a:rPr>
              <a:t>They already used logos for the reason by which things are what they are.</a:t>
            </a:r>
            <a:endParaRPr lang="en-US" sz="1600" dirty="0"/>
          </a:p>
        </p:txBody>
      </p:sp>
      <p:sp>
        <p:nvSpPr>
          <p:cNvPr id="8" name="Text 6"/>
          <p:cNvSpPr/>
          <p:nvPr/>
        </p:nvSpPr>
        <p:spPr>
          <a:xfrm>
            <a:off x="685800" y="2020000"/>
            <a:ext cx="2926080" cy="780000"/>
          </a:xfrm>
          <a:prstGeom prst="rect">
            <a:avLst/>
          </a:prstGeom>
          <a:noFill/>
          <a:ln/>
        </p:spPr>
        <p:txBody>
          <a:bodyPr wrap="square" lIns="0" tIns="0" rIns="0" bIns="0" rtlCol="0" anchor="ctr"/>
          <a:lstStyle/>
          <a:p>
            <a:pPr marL="0" indent="0">
              <a:buNone/>
            </a:pPr>
            <a:r>
              <a:rPr lang="en-US" sz="1600">
                <a:solidFill>
                  <a:srgbClr val="7B2D26"/>
                </a:solidFill>
                <a:latin typeface="Georgia" pitchFamily="34" charset="0"/>
                <a:ea typeface="Georgia" pitchFamily="34" charset="-122"/>
                <a:cs typeface="Georgia" pitchFamily="34" charset="-120"/>
              </a:rPr>
              <a:t>Heraclitus</a:t>
            </a:r>
            <a:endParaRPr lang="en-US" sz="1800" dirty="0"/>
          </a:p>
        </p:txBody>
      </p:sp>
      <p:sp>
        <p:nvSpPr>
          <p:cNvPr id="9" name="Text 7"/>
          <p:cNvSpPr/>
          <p:nvPr/>
        </p:nvSpPr>
        <p:spPr>
          <a:xfrm>
            <a:off x="3886200" y="2020000"/>
            <a:ext cx="7589520" cy="780000"/>
          </a:xfrm>
          <a:prstGeom prst="rect">
            <a:avLst/>
          </a:prstGeom>
          <a:noFill/>
          <a:ln/>
        </p:spPr>
        <p:txBody>
          <a:bodyPr wrap="square" lIns="0" tIns="0" rIns="0" bIns="0" rtlCol="0" anchor="ctr"/>
          <a:lstStyle/>
          <a:p>
            <a:pPr marL="0" indent="0">
              <a:buNone/>
            </a:pPr>
            <a:r>
              <a:rPr lang="en-US" sz="1600">
                <a:solidFill>
                  <a:srgbClr val="1A1A1A"/>
                </a:solidFill>
                <a:latin typeface="Calibri" pitchFamily="34" charset="0"/>
                <a:ea typeface="Calibri" pitchFamily="34" charset="-122"/>
                <a:cs typeface="Calibri" pitchFamily="34" charset="-120"/>
              </a:rPr>
              <a:t>Beneath change there is a logos — a deep order running through the world.</a:t>
            </a:r>
            <a:endParaRPr lang="en-US" sz="1700" dirty="0"/>
          </a:p>
        </p:txBody>
      </p:sp>
      <p:sp>
        <p:nvSpPr>
          <p:cNvPr id="10" name="Text 8"/>
          <p:cNvSpPr/>
          <p:nvPr/>
        </p:nvSpPr>
        <p:spPr>
          <a:xfrm>
            <a:off x="685800" y="2860000"/>
            <a:ext cx="2926080" cy="780000"/>
          </a:xfrm>
          <a:prstGeom prst="rect">
            <a:avLst/>
          </a:prstGeom>
          <a:noFill/>
          <a:ln/>
        </p:spPr>
        <p:txBody>
          <a:bodyPr wrap="square" lIns="0" tIns="0" rIns="0" bIns="0" rtlCol="0" anchor="ctr"/>
          <a:lstStyle/>
          <a:p>
            <a:pPr marL="0" indent="0">
              <a:buNone/>
            </a:pPr>
            <a:r>
              <a:rPr lang="en-US" sz="1600">
                <a:solidFill>
                  <a:srgbClr val="7B2D26"/>
                </a:solidFill>
                <a:latin typeface="Georgia" pitchFamily="34" charset="0"/>
                <a:ea typeface="Georgia" pitchFamily="34" charset="-122"/>
                <a:cs typeface="Georgia" pitchFamily="34" charset="-120"/>
              </a:rPr>
              <a:t>Stoics</a:t>
            </a:r>
            <a:endParaRPr lang="en-US" sz="1800" dirty="0"/>
          </a:p>
        </p:txBody>
      </p:sp>
      <p:sp>
        <p:nvSpPr>
          <p:cNvPr id="11" name="Text 9"/>
          <p:cNvSpPr/>
          <p:nvPr/>
        </p:nvSpPr>
        <p:spPr>
          <a:xfrm>
            <a:off x="3886200" y="2860000"/>
            <a:ext cx="7589520" cy="780000"/>
          </a:xfrm>
          <a:prstGeom prst="rect">
            <a:avLst/>
          </a:prstGeom>
          <a:noFill/>
          <a:ln/>
        </p:spPr>
        <p:txBody>
          <a:bodyPr wrap="square" lIns="0" tIns="0" rIns="0" bIns="0" rtlCol="0" anchor="ctr"/>
          <a:lstStyle/>
          <a:p>
            <a:pPr marL="0" indent="0">
              <a:buNone/>
            </a:pPr>
            <a:r>
              <a:rPr lang="en-US" sz="1600">
                <a:solidFill>
                  <a:srgbClr val="1A1A1A"/>
                </a:solidFill>
                <a:latin typeface="Calibri" pitchFamily="34" charset="0"/>
                <a:ea typeface="Calibri" pitchFamily="34" charset="-122"/>
                <a:cs typeface="Calibri" pitchFamily="34" charset="-120"/>
              </a:rPr>
              <a:t>The logos is the rational structure of the cosmos. To live well is to live according to that reason.</a:t>
            </a:r>
            <a:endParaRPr lang="en-US" sz="1700" dirty="0"/>
          </a:p>
        </p:txBody>
      </p:sp>
      <p:sp>
        <p:nvSpPr>
          <p:cNvPr id="12" name="Text 10"/>
          <p:cNvSpPr/>
          <p:nvPr/>
        </p:nvSpPr>
        <p:spPr>
          <a:xfrm>
            <a:off x="685800" y="3700000"/>
            <a:ext cx="2926080" cy="780000"/>
          </a:xfrm>
          <a:prstGeom prst="rect">
            <a:avLst/>
          </a:prstGeom>
          <a:noFill/>
          <a:ln/>
        </p:spPr>
        <p:txBody>
          <a:bodyPr wrap="square" lIns="0" tIns="0" rIns="0" bIns="0" rtlCol="0" anchor="ctr"/>
          <a:lstStyle/>
          <a:p>
            <a:pPr marL="0" indent="0">
              <a:buNone/>
            </a:pPr>
            <a:r>
              <a:rPr lang="en-US" sz="1600">
                <a:solidFill>
                  <a:srgbClr val="7B2D26"/>
                </a:solidFill>
                <a:latin typeface="Georgia" pitchFamily="34" charset="0"/>
                <a:ea typeface="Georgia" pitchFamily="34" charset="-122"/>
                <a:cs typeface="Georgia" pitchFamily="34" charset="-120"/>
              </a:rPr>
              <a:t>Philo</a:t>
            </a:r>
            <a:endParaRPr lang="en-US" sz="1800" dirty="0"/>
          </a:p>
        </p:txBody>
      </p:sp>
      <p:sp>
        <p:nvSpPr>
          <p:cNvPr id="13" name="Text 11"/>
          <p:cNvSpPr/>
          <p:nvPr/>
        </p:nvSpPr>
        <p:spPr>
          <a:xfrm>
            <a:off x="3886200" y="3700000"/>
            <a:ext cx="7589520" cy="780000"/>
          </a:xfrm>
          <a:prstGeom prst="rect">
            <a:avLst/>
          </a:prstGeom>
          <a:noFill/>
          <a:ln/>
        </p:spPr>
        <p:txBody>
          <a:bodyPr wrap="square" lIns="0" tIns="0" rIns="0" bIns="0" rtlCol="0" anchor="ctr"/>
          <a:lstStyle/>
          <a:p>
            <a:pPr marL="0" indent="0">
              <a:buNone/>
            </a:pPr>
            <a:r>
              <a:rPr lang="en-US" sz="1600">
                <a:solidFill>
                  <a:srgbClr val="1A1A1A"/>
                </a:solidFill>
                <a:latin typeface="Calibri" pitchFamily="34" charset="0"/>
                <a:ea typeface="Calibri" pitchFamily="34" charset="-122"/>
                <a:cs typeface="Calibri" pitchFamily="34" charset="-120"/>
              </a:rPr>
              <a:t>Writing as a Jew in Greek: the logos is God’s reason and agent, the bridge between God and the world.</a:t>
            </a:r>
            <a:endParaRPr lang="en-US" sz="17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7F5F0"/>
        </a:solidFill>
        <a:effectLst/>
      </p:bgPr>
    </p:bg>
    <p:spTree>
      <p:nvGrpSpPr>
        <p:cNvPr id="1" name="">
          <a:extLst>
            <a:ext uri="{FF2B5EF4-FFF2-40B4-BE49-F238E27FC236}">
              <a16:creationId xmlns:a16="http://schemas.microsoft.com/office/drawing/2014/main" id="{C0078322-FED6-12BD-51AB-DE95CD4D0DC2}"/>
            </a:ext>
          </a:extLst>
        </p:cNvPr>
        <p:cNvGrpSpPr/>
        <p:nvPr/>
      </p:nvGrpSpPr>
      <p:grpSpPr>
        <a:xfrm>
          <a:off x="0" y="0"/>
          <a:ext cx="0" cy="0"/>
          <a:chOff x="0" y="0"/>
          <a:chExt cx="0" cy="0"/>
        </a:xfrm>
      </p:grpSpPr>
      <p:sp>
        <p:nvSpPr>
          <p:cNvPr id="2" name="Shape 0">
            <a:extLst>
              <a:ext uri="{FF2B5EF4-FFF2-40B4-BE49-F238E27FC236}">
                <a16:creationId xmlns:a16="http://schemas.microsoft.com/office/drawing/2014/main" id="{6A17F5D7-823F-1EE1-CC0E-95AFE7258E5F}"/>
              </a:ext>
            </a:extLst>
          </p:cNvPr>
          <p:cNvSpPr/>
          <p:nvPr/>
        </p:nvSpPr>
        <p:spPr>
          <a:xfrm>
            <a:off x="685800" y="457200"/>
            <a:ext cx="146304" cy="146304"/>
          </a:xfrm>
          <a:prstGeom prst="rect">
            <a:avLst/>
          </a:prstGeom>
          <a:solidFill>
            <a:srgbClr val="7B2D26"/>
          </a:solidFill>
          <a:ln w="12700">
            <a:solidFill>
              <a:srgbClr val="7B2D26"/>
            </a:solidFill>
            <a:prstDash val="solid"/>
          </a:ln>
        </p:spPr>
        <p:txBody>
          <a:bodyPr/>
          <a:lstStyle/>
          <a:p>
            <a:endParaRPr lang="en-US"/>
          </a:p>
        </p:txBody>
      </p:sp>
      <p:sp>
        <p:nvSpPr>
          <p:cNvPr id="4" name="Text 2">
            <a:extLst>
              <a:ext uri="{FF2B5EF4-FFF2-40B4-BE49-F238E27FC236}">
                <a16:creationId xmlns:a16="http://schemas.microsoft.com/office/drawing/2014/main" id="{F067FE65-9BDF-7493-FDBC-896DA627239C}"/>
              </a:ext>
            </a:extLst>
          </p:cNvPr>
          <p:cNvSpPr/>
          <p:nvPr/>
        </p:nvSpPr>
        <p:spPr>
          <a:xfrm>
            <a:off x="685800" y="6473952"/>
            <a:ext cx="9875520" cy="237744"/>
          </a:xfrm>
          <a:prstGeom prst="rect">
            <a:avLst/>
          </a:prstGeom>
          <a:noFill/>
          <a:ln/>
        </p:spPr>
        <p:txBody>
          <a:bodyPr wrap="square" lIns="0" tIns="0" rIns="0" bIns="0" rtlCol="0" anchor="ctr"/>
          <a:lstStyle/>
          <a:p>
            <a:pPr marL="0" indent="0">
              <a:buNone/>
            </a:pPr>
            <a:r>
              <a:rPr lang="en-US" sz="1100" i="1" dirty="0">
                <a:solidFill>
                  <a:srgbClr val="7A7A7A"/>
                </a:solidFill>
                <a:latin typeface="Calibri" pitchFamily="34" charset="0"/>
                <a:ea typeface="Calibri" pitchFamily="34" charset="-122"/>
                <a:cs typeface="Calibri" pitchFamily="34" charset="-120"/>
              </a:rPr>
              <a:t>John 1:4–5 ESV  ·  biblegateway.com/passage/?search=John+1:1-5&amp;version=ESV</a:t>
            </a:r>
            <a:endParaRPr lang="en-US" sz="1100" dirty="0"/>
          </a:p>
        </p:txBody>
      </p:sp>
      <p:sp>
        <p:nvSpPr>
          <p:cNvPr id="5" name="Text 3">
            <a:extLst>
              <a:ext uri="{FF2B5EF4-FFF2-40B4-BE49-F238E27FC236}">
                <a16:creationId xmlns:a16="http://schemas.microsoft.com/office/drawing/2014/main" id="{118D662D-7FB7-7014-D7D3-4CB0C08628CA}"/>
              </a:ext>
            </a:extLst>
          </p:cNvPr>
          <p:cNvSpPr/>
          <p:nvPr/>
        </p:nvSpPr>
        <p:spPr>
          <a:xfrm>
            <a:off x="941832" y="420624"/>
            <a:ext cx="10058400" cy="237744"/>
          </a:xfrm>
          <a:prstGeom prst="rect">
            <a:avLst/>
          </a:prstGeom>
          <a:noFill/>
          <a:ln/>
        </p:spPr>
        <p:txBody>
          <a:bodyPr wrap="square" lIns="0" tIns="0" rIns="0" bIns="0" rtlCol="0" anchor="ctr"/>
          <a:lstStyle/>
          <a:p>
            <a:pPr marL="0" indent="0">
              <a:buNone/>
            </a:pPr>
            <a:r>
              <a:rPr lang="en-US" sz="1100" kern="0" spc="200" dirty="0">
                <a:solidFill>
                  <a:srgbClr val="7A7A7A"/>
                </a:solidFill>
                <a:latin typeface="Calibri" pitchFamily="34" charset="0"/>
                <a:ea typeface="Calibri" pitchFamily="34" charset="-122"/>
                <a:cs typeface="Calibri" pitchFamily="34" charset="-120"/>
              </a:rPr>
              <a:t>THE PROLOGUE</a:t>
            </a:r>
            <a:endParaRPr lang="en-US" sz="1100" dirty="0"/>
          </a:p>
        </p:txBody>
      </p:sp>
      <p:sp>
        <p:nvSpPr>
          <p:cNvPr id="6" name="Text 4">
            <a:extLst>
              <a:ext uri="{FF2B5EF4-FFF2-40B4-BE49-F238E27FC236}">
                <a16:creationId xmlns:a16="http://schemas.microsoft.com/office/drawing/2014/main" id="{D796DC38-E14D-C2DB-57AB-12B77B3EF87A}"/>
              </a:ext>
            </a:extLst>
          </p:cNvPr>
          <p:cNvSpPr/>
          <p:nvPr/>
        </p:nvSpPr>
        <p:spPr>
          <a:xfrm>
            <a:off x="685800" y="841248"/>
            <a:ext cx="10789920" cy="502920"/>
          </a:xfrm>
          <a:prstGeom prst="rect">
            <a:avLst/>
          </a:prstGeom>
          <a:noFill/>
          <a:ln/>
        </p:spPr>
        <p:txBody>
          <a:bodyPr wrap="square" lIns="0" tIns="0" rIns="0" bIns="0" rtlCol="0" anchor="ctr"/>
          <a:lstStyle/>
          <a:p>
            <a:pPr marL="0" indent="0">
              <a:buNone/>
            </a:pPr>
            <a:r>
              <a:rPr lang="en-US" sz="2600" dirty="0">
                <a:solidFill>
                  <a:srgbClr val="1A1A1A"/>
                </a:solidFill>
                <a:latin typeface="Georgia" pitchFamily="34" charset="0"/>
                <a:ea typeface="Georgia" pitchFamily="34" charset="-122"/>
                <a:cs typeface="Georgia" pitchFamily="34" charset="-120"/>
              </a:rPr>
              <a:t>John 1:4–5</a:t>
            </a:r>
            <a:endParaRPr lang="en-US" sz="2600" dirty="0"/>
          </a:p>
        </p:txBody>
      </p:sp>
      <p:sp>
        <p:nvSpPr>
          <p:cNvPr id="7" name="Shape 5">
            <a:extLst>
              <a:ext uri="{FF2B5EF4-FFF2-40B4-BE49-F238E27FC236}">
                <a16:creationId xmlns:a16="http://schemas.microsoft.com/office/drawing/2014/main" id="{BA9D2835-148B-77AD-8491-3930D61CACD2}"/>
              </a:ext>
            </a:extLst>
          </p:cNvPr>
          <p:cNvSpPr/>
          <p:nvPr/>
        </p:nvSpPr>
        <p:spPr>
          <a:xfrm>
            <a:off x="685800" y="2290916"/>
            <a:ext cx="10789920" cy="2644878"/>
          </a:xfrm>
          <a:prstGeom prst="roundRect">
            <a:avLst>
              <a:gd name="adj" fmla="val 1224"/>
            </a:avLst>
          </a:prstGeom>
          <a:solidFill>
            <a:srgbClr val="FFFFFF"/>
          </a:solidFill>
          <a:ln w="12700">
            <a:solidFill>
              <a:srgbClr val="D9D5CC"/>
            </a:solidFill>
            <a:prstDash val="solid"/>
          </a:ln>
        </p:spPr>
        <p:txBody>
          <a:bodyPr/>
          <a:lstStyle/>
          <a:p>
            <a:endParaRPr lang="en-US"/>
          </a:p>
        </p:txBody>
      </p:sp>
      <p:sp>
        <p:nvSpPr>
          <p:cNvPr id="8" name="Text 6">
            <a:extLst>
              <a:ext uri="{FF2B5EF4-FFF2-40B4-BE49-F238E27FC236}">
                <a16:creationId xmlns:a16="http://schemas.microsoft.com/office/drawing/2014/main" id="{2EE06EE4-BBA9-62FA-59A4-1BD62ACB2601}"/>
              </a:ext>
            </a:extLst>
          </p:cNvPr>
          <p:cNvSpPr/>
          <p:nvPr/>
        </p:nvSpPr>
        <p:spPr>
          <a:xfrm>
            <a:off x="1005840" y="1645920"/>
            <a:ext cx="10149840" cy="4114800"/>
          </a:xfrm>
          <a:prstGeom prst="rect">
            <a:avLst/>
          </a:prstGeom>
          <a:noFill/>
          <a:ln/>
        </p:spPr>
        <p:txBody>
          <a:bodyPr wrap="square" lIns="0" tIns="0" rIns="0" bIns="0" rtlCol="0" anchor="ctr"/>
          <a:lstStyle/>
          <a:p>
            <a:pPr marL="0" indent="0">
              <a:buNone/>
            </a:pPr>
            <a:r>
              <a:rPr lang="en-US" sz="1600" i="1">
                <a:solidFill>
                  <a:srgbClr val="1A1A1A"/>
                </a:solidFill>
                <a:latin typeface="Georgia" pitchFamily="34" charset="0"/>
                <a:ea typeface="Georgia" pitchFamily="34" charset="-122"/>
                <a:cs typeface="Georgia" pitchFamily="34" charset="-120"/>
              </a:rPr>
              <a:t>In him was life, and the life was the light of men. The light shines in the darkness, and the darkness has not overcome it.</a:t>
            </a:r>
            <a:endParaRPr lang="en-US" sz="1800" dirty="0"/>
          </a:p>
        </p:txBody>
      </p:sp>
    </p:spTree>
    <p:extLst>
      <p:ext uri="{BB962C8B-B14F-4D97-AF65-F5344CB8AC3E}">
        <p14:creationId xmlns:p14="http://schemas.microsoft.com/office/powerpoint/2010/main" val="208496054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7">
    <p:bg>
      <p:bgPr>
        <a:solidFill>
          <a:srgbClr val="F7F5F0"/>
        </a:solidFill>
        <a:effectLst/>
      </p:bgPr>
    </p:bg>
    <p:spTree>
      <p:nvGrpSpPr>
        <p:cNvPr id="1" name=""/>
        <p:cNvGrpSpPr/>
        <p:nvPr/>
      </p:nvGrpSpPr>
      <p:grpSpPr>
        <a:xfrm>
          <a:off x="0" y="0"/>
          <a:ext cx="0" cy="0"/>
          <a:chOff x="0" y="0"/>
          <a:chExt cx="0" cy="0"/>
        </a:xfrm>
      </p:grpSpPr>
      <p:sp>
        <p:nvSpPr>
          <p:cNvPr id="2" name="Shape 0"/>
          <p:cNvSpPr/>
          <p:nvPr/>
        </p:nvSpPr>
        <p:spPr>
          <a:xfrm>
            <a:off x="685800" y="457200"/>
            <a:ext cx="146304" cy="146304"/>
          </a:xfrm>
          <a:prstGeom prst="rect">
            <a:avLst/>
          </a:prstGeom>
          <a:solidFill>
            <a:srgbClr val="7B2D26"/>
          </a:solidFill>
          <a:ln w="12700">
            <a:solidFill>
              <a:srgbClr val="7B2D26"/>
            </a:solidFill>
            <a:prstDash val="solid"/>
          </a:ln>
        </p:spPr>
        <p:txBody>
          <a:bodyPr/>
          <a:lstStyle/>
          <a:p>
            <a:endParaRPr lang="en-US"/>
          </a:p>
        </p:txBody>
      </p:sp>
      <p:sp>
        <p:nvSpPr>
          <p:cNvPr id="4" name="Text 2"/>
          <p:cNvSpPr/>
          <p:nvPr/>
        </p:nvSpPr>
        <p:spPr>
          <a:xfrm>
            <a:off x="685800" y="6473952"/>
            <a:ext cx="9875520" cy="237744"/>
          </a:xfrm>
          <a:prstGeom prst="rect">
            <a:avLst/>
          </a:prstGeom>
          <a:noFill/>
          <a:ln/>
        </p:spPr>
        <p:txBody>
          <a:bodyPr wrap="square" lIns="0" tIns="0" rIns="0" bIns="0" rtlCol="0" anchor="ctr"/>
          <a:lstStyle/>
          <a:p>
            <a:pPr marL="0" indent="0">
              <a:buNone/>
            </a:pPr>
            <a:r>
              <a:rPr lang="en-US" sz="1100" i="1" dirty="0">
                <a:solidFill>
                  <a:srgbClr val="7A7A7A"/>
                </a:solidFill>
                <a:latin typeface="Calibri" pitchFamily="34" charset="0"/>
                <a:ea typeface="Calibri" pitchFamily="34" charset="-122"/>
                <a:cs typeface="Calibri" pitchFamily="34" charset="-120"/>
              </a:rPr>
              <a:t>Genesis 1:2–4 ESV  ·  biblegateway.com/passage/?search=Genesis+1:2-4&amp;version=ESV</a:t>
            </a:r>
            <a:endParaRPr lang="en-US" sz="1100" dirty="0"/>
          </a:p>
        </p:txBody>
      </p:sp>
      <p:sp>
        <p:nvSpPr>
          <p:cNvPr id="5" name="Text 3"/>
          <p:cNvSpPr/>
          <p:nvPr/>
        </p:nvSpPr>
        <p:spPr>
          <a:xfrm>
            <a:off x="941832" y="420624"/>
            <a:ext cx="10058400" cy="237744"/>
          </a:xfrm>
          <a:prstGeom prst="rect">
            <a:avLst/>
          </a:prstGeom>
          <a:noFill/>
          <a:ln/>
        </p:spPr>
        <p:txBody>
          <a:bodyPr wrap="square" lIns="0" tIns="0" rIns="0" bIns="0" rtlCol="0" anchor="ctr"/>
          <a:lstStyle/>
          <a:p>
            <a:pPr marL="0" indent="0">
              <a:buNone/>
            </a:pPr>
            <a:r>
              <a:rPr lang="en-US" sz="1100" kern="0" spc="200" dirty="0">
                <a:solidFill>
                  <a:srgbClr val="7A7A7A"/>
                </a:solidFill>
                <a:latin typeface="Calibri" pitchFamily="34" charset="0"/>
                <a:ea typeface="Calibri" pitchFamily="34" charset="-122"/>
                <a:cs typeface="Calibri" pitchFamily="34" charset="-120"/>
              </a:rPr>
              <a:t>LIGHT AND DARKNESS</a:t>
            </a:r>
            <a:endParaRPr lang="en-US" sz="1100" dirty="0"/>
          </a:p>
        </p:txBody>
      </p:sp>
      <p:sp>
        <p:nvSpPr>
          <p:cNvPr id="6" name="Text 4"/>
          <p:cNvSpPr/>
          <p:nvPr/>
        </p:nvSpPr>
        <p:spPr>
          <a:xfrm>
            <a:off x="685800" y="841248"/>
            <a:ext cx="10789920" cy="502920"/>
          </a:xfrm>
          <a:prstGeom prst="rect">
            <a:avLst/>
          </a:prstGeom>
          <a:noFill/>
          <a:ln/>
        </p:spPr>
        <p:txBody>
          <a:bodyPr wrap="square" lIns="0" tIns="0" rIns="0" bIns="0" rtlCol="0" anchor="ctr"/>
          <a:lstStyle/>
          <a:p>
            <a:pPr marL="0" indent="0">
              <a:buNone/>
            </a:pPr>
            <a:r>
              <a:rPr lang="en-US" sz="2600" dirty="0">
                <a:solidFill>
                  <a:srgbClr val="1A1A1A"/>
                </a:solidFill>
                <a:latin typeface="Georgia" pitchFamily="34" charset="0"/>
                <a:ea typeface="Georgia" pitchFamily="34" charset="-122"/>
                <a:cs typeface="Georgia" pitchFamily="34" charset="-120"/>
              </a:rPr>
              <a:t>Physical light — Genesis 1</a:t>
            </a:r>
            <a:endParaRPr lang="en-US" sz="2600" dirty="0"/>
          </a:p>
        </p:txBody>
      </p:sp>
      <p:sp>
        <p:nvSpPr>
          <p:cNvPr id="7" name="Shape 5"/>
          <p:cNvSpPr/>
          <p:nvPr/>
        </p:nvSpPr>
        <p:spPr>
          <a:xfrm>
            <a:off x="685800" y="1417320"/>
            <a:ext cx="10789920" cy="1965960"/>
          </a:xfrm>
          <a:prstGeom prst="roundRect">
            <a:avLst>
              <a:gd name="adj" fmla="val 2791"/>
            </a:avLst>
          </a:prstGeom>
          <a:solidFill>
            <a:srgbClr val="FFFFFF"/>
          </a:solidFill>
          <a:ln w="12700">
            <a:solidFill>
              <a:srgbClr val="D9D5CC"/>
            </a:solidFill>
            <a:prstDash val="solid"/>
          </a:ln>
        </p:spPr>
        <p:txBody>
          <a:bodyPr/>
          <a:lstStyle/>
          <a:p>
            <a:endParaRPr lang="en-US"/>
          </a:p>
        </p:txBody>
      </p:sp>
      <p:sp>
        <p:nvSpPr>
          <p:cNvPr id="8" name="Text 6"/>
          <p:cNvSpPr/>
          <p:nvPr/>
        </p:nvSpPr>
        <p:spPr>
          <a:xfrm>
            <a:off x="1005840" y="1600200"/>
            <a:ext cx="10149840" cy="1600200"/>
          </a:xfrm>
          <a:prstGeom prst="rect">
            <a:avLst/>
          </a:prstGeom>
          <a:noFill/>
          <a:ln/>
        </p:spPr>
        <p:txBody>
          <a:bodyPr wrap="square" lIns="0" tIns="0" rIns="0" bIns="0" rtlCol="0" anchor="ctr"/>
          <a:lstStyle/>
          <a:p>
            <a:pPr marL="0" indent="0">
              <a:buNone/>
            </a:pPr>
            <a:r>
              <a:rPr lang="en-US" sz="1600" i="1">
                <a:solidFill>
                  <a:srgbClr val="1A1A1A"/>
                </a:solidFill>
                <a:latin typeface="Georgia" pitchFamily="34" charset="0"/>
                <a:ea typeface="Georgia" pitchFamily="34" charset="-122"/>
                <a:cs typeface="Georgia" pitchFamily="34" charset="-120"/>
              </a:rPr>
              <a:t>The earth was without form and void, and darkness was over the face of the deep.… And God said, “Let there be light,” and there was light. And God saw that the light was good. And God separated the light from the darkness.</a:t>
            </a:r>
            <a:endParaRPr lang="en-US" sz="1800" dirty="0"/>
          </a:p>
        </p:txBody>
      </p:sp>
      <p:sp>
        <p:nvSpPr>
          <p:cNvPr id="9" name="Text 7"/>
          <p:cNvSpPr/>
          <p:nvPr/>
        </p:nvSpPr>
        <p:spPr>
          <a:xfrm>
            <a:off x="685800" y="3566160"/>
            <a:ext cx="10789920" cy="2286000"/>
          </a:xfrm>
          <a:prstGeom prst="rect">
            <a:avLst/>
          </a:prstGeom>
          <a:noFill/>
          <a:ln/>
        </p:spPr>
        <p:txBody>
          <a:bodyPr wrap="square" lIns="0" tIns="0" rIns="0" bIns="0" rtlCol="0" anchor="ctr"/>
          <a:lstStyle/>
          <a:p>
            <a:pPr marL="0" indent="0">
              <a:buNone/>
            </a:pPr>
            <a:r>
              <a:rPr lang="en-US" sz="1600">
                <a:solidFill>
                  <a:srgbClr val="1A1A1A"/>
                </a:solidFill>
                <a:latin typeface="Calibri" pitchFamily="34" charset="0"/>
                <a:ea typeface="Calibri" pitchFamily="34" charset="-122"/>
                <a:cs typeface="Calibri" pitchFamily="34" charset="-120"/>
              </a:rPr>
              <a:t>Darkness here is not yet moral evil. It is unformed creation: no day, no night, no order.</a:t>
            </a:r>
            <a:endParaRPr lang="en-US" sz="1700" dirty="0"/>
          </a:p>
          <a:p>
            <a:pPr marL="0" indent="0">
              <a:buNone/>
            </a:pPr>
            <a:endParaRPr lang="en-US" sz="1700" dirty="0"/>
          </a:p>
          <a:p>
            <a:pPr marL="0" indent="0">
              <a:buNone/>
            </a:pPr>
            <a:r>
              <a:rPr lang="en-US" sz="1600">
                <a:solidFill>
                  <a:srgbClr val="1A1A1A"/>
                </a:solidFill>
                <a:latin typeface="Calibri" pitchFamily="34" charset="0"/>
                <a:ea typeface="Calibri" pitchFamily="34" charset="-122"/>
                <a:cs typeface="Calibri" pitchFamily="34" charset="-120"/>
              </a:rPr>
              <a:t>The light is created, physical light. God speaks; light comes to be. He names Day and Night.</a:t>
            </a:r>
            <a:endParaRPr lang="en-US" sz="1700" dirty="0"/>
          </a:p>
          <a:p>
            <a:pPr marL="0" indent="0">
              <a:buNone/>
            </a:pPr>
            <a:endParaRPr lang="en-US" sz="1700" dirty="0"/>
          </a:p>
          <a:p>
            <a:pPr marL="0" indent="0">
              <a:buNone/>
            </a:pPr>
            <a:r>
              <a:rPr lang="en-US" sz="1600">
                <a:solidFill>
                  <a:srgbClr val="1A1A1A"/>
                </a:solidFill>
                <a:latin typeface="Calibri" pitchFamily="34" charset="0"/>
                <a:ea typeface="Calibri" pitchFamily="34" charset="-122"/>
                <a:cs typeface="Calibri" pitchFamily="34" charset="-120"/>
              </a:rPr>
              <a:t>Light is called good. Darkness is limited and named, not abolished.</a:t>
            </a:r>
            <a:endParaRPr lang="en-US" sz="17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8">
    <p:bg>
      <p:bgPr>
        <a:solidFill>
          <a:srgbClr val="F7F5F0"/>
        </a:solidFill>
        <a:effectLst/>
      </p:bgPr>
    </p:bg>
    <p:spTree>
      <p:nvGrpSpPr>
        <p:cNvPr id="1" name=""/>
        <p:cNvGrpSpPr/>
        <p:nvPr/>
      </p:nvGrpSpPr>
      <p:grpSpPr>
        <a:xfrm>
          <a:off x="0" y="0"/>
          <a:ext cx="0" cy="0"/>
          <a:chOff x="0" y="0"/>
          <a:chExt cx="0" cy="0"/>
        </a:xfrm>
      </p:grpSpPr>
      <p:sp>
        <p:nvSpPr>
          <p:cNvPr id="2" name="Shape 0"/>
          <p:cNvSpPr/>
          <p:nvPr/>
        </p:nvSpPr>
        <p:spPr>
          <a:xfrm>
            <a:off x="685800" y="457200"/>
            <a:ext cx="146304" cy="146304"/>
          </a:xfrm>
          <a:prstGeom prst="rect">
            <a:avLst/>
          </a:prstGeom>
          <a:solidFill>
            <a:srgbClr val="7B2D26"/>
          </a:solidFill>
          <a:ln w="12700">
            <a:solidFill>
              <a:srgbClr val="7B2D26"/>
            </a:solidFill>
            <a:prstDash val="solid"/>
          </a:ln>
        </p:spPr>
        <p:txBody>
          <a:bodyPr/>
          <a:lstStyle/>
          <a:p>
            <a:endParaRPr lang="en-US"/>
          </a:p>
        </p:txBody>
      </p:sp>
      <p:sp>
        <p:nvSpPr>
          <p:cNvPr id="4" name="Text 2"/>
          <p:cNvSpPr/>
          <p:nvPr/>
        </p:nvSpPr>
        <p:spPr>
          <a:xfrm>
            <a:off x="685800" y="6473952"/>
            <a:ext cx="9875520" cy="237744"/>
          </a:xfrm>
          <a:prstGeom prst="rect">
            <a:avLst/>
          </a:prstGeom>
          <a:noFill/>
          <a:ln/>
        </p:spPr>
        <p:txBody>
          <a:bodyPr wrap="square" lIns="0" tIns="0" rIns="0" bIns="0" rtlCol="0" anchor="ctr"/>
          <a:lstStyle/>
          <a:p>
            <a:pPr marL="0" indent="0">
              <a:buNone/>
            </a:pPr>
            <a:r>
              <a:rPr lang="en-US" sz="1100" i="1" dirty="0">
                <a:solidFill>
                  <a:srgbClr val="7A7A7A"/>
                </a:solidFill>
                <a:latin typeface="Calibri" pitchFamily="34" charset="0"/>
                <a:ea typeface="Calibri" pitchFamily="34" charset="-122"/>
                <a:cs typeface="Calibri" pitchFamily="34" charset="-120"/>
              </a:rPr>
              <a:t>John 1:4–5, 9–11</a:t>
            </a:r>
            <a:endParaRPr lang="en-US" sz="1100" dirty="0"/>
          </a:p>
        </p:txBody>
      </p:sp>
      <p:sp>
        <p:nvSpPr>
          <p:cNvPr id="5" name="Text 3"/>
          <p:cNvSpPr/>
          <p:nvPr/>
        </p:nvSpPr>
        <p:spPr>
          <a:xfrm>
            <a:off x="941832" y="420624"/>
            <a:ext cx="10058400" cy="237744"/>
          </a:xfrm>
          <a:prstGeom prst="rect">
            <a:avLst/>
          </a:prstGeom>
          <a:noFill/>
          <a:ln/>
        </p:spPr>
        <p:txBody>
          <a:bodyPr wrap="square" lIns="0" tIns="0" rIns="0" bIns="0" rtlCol="0" anchor="ctr"/>
          <a:lstStyle/>
          <a:p>
            <a:pPr marL="0" indent="0">
              <a:buNone/>
            </a:pPr>
            <a:r>
              <a:rPr lang="en-US" sz="1100" kern="0" spc="200" dirty="0">
                <a:solidFill>
                  <a:srgbClr val="7A7A7A"/>
                </a:solidFill>
                <a:latin typeface="Calibri" pitchFamily="34" charset="0"/>
                <a:ea typeface="Calibri" pitchFamily="34" charset="-122"/>
                <a:cs typeface="Calibri" pitchFamily="34" charset="-120"/>
              </a:rPr>
              <a:t>LIGHT AND DARKNESS</a:t>
            </a:r>
            <a:endParaRPr lang="en-US" sz="1100" dirty="0"/>
          </a:p>
        </p:txBody>
      </p:sp>
      <p:sp>
        <p:nvSpPr>
          <p:cNvPr id="6" name="Text 4"/>
          <p:cNvSpPr/>
          <p:nvPr/>
        </p:nvSpPr>
        <p:spPr>
          <a:xfrm>
            <a:off x="685800" y="841248"/>
            <a:ext cx="10789920" cy="502920"/>
          </a:xfrm>
          <a:prstGeom prst="rect">
            <a:avLst/>
          </a:prstGeom>
          <a:noFill/>
          <a:ln/>
        </p:spPr>
        <p:txBody>
          <a:bodyPr wrap="square" lIns="0" tIns="0" rIns="0" bIns="0" rtlCol="0" anchor="ctr"/>
          <a:lstStyle/>
          <a:p>
            <a:pPr marL="0" indent="0">
              <a:buNone/>
            </a:pPr>
            <a:r>
              <a:rPr lang="en-US" sz="2600" dirty="0">
                <a:solidFill>
                  <a:srgbClr val="1A1A1A"/>
                </a:solidFill>
                <a:latin typeface="Georgia" pitchFamily="34" charset="0"/>
                <a:ea typeface="Georgia" pitchFamily="34" charset="-122"/>
                <a:cs typeface="Georgia" pitchFamily="34" charset="-120"/>
              </a:rPr>
              <a:t>Spiritual light — John 1</a:t>
            </a:r>
            <a:endParaRPr lang="en-US" sz="2600" dirty="0"/>
          </a:p>
        </p:txBody>
      </p:sp>
      <p:sp>
        <p:nvSpPr>
          <p:cNvPr id="7" name="Shape 5"/>
          <p:cNvSpPr/>
          <p:nvPr/>
        </p:nvSpPr>
        <p:spPr>
          <a:xfrm>
            <a:off x="685800" y="1417320"/>
            <a:ext cx="10789920" cy="1828800"/>
          </a:xfrm>
          <a:prstGeom prst="roundRect">
            <a:avLst>
              <a:gd name="adj" fmla="val 3000"/>
            </a:avLst>
          </a:prstGeom>
          <a:solidFill>
            <a:srgbClr val="FFFFFF"/>
          </a:solidFill>
          <a:ln w="12700">
            <a:solidFill>
              <a:srgbClr val="D9D5CC"/>
            </a:solidFill>
            <a:prstDash val="solid"/>
          </a:ln>
        </p:spPr>
        <p:txBody>
          <a:bodyPr/>
          <a:lstStyle/>
          <a:p>
            <a:endParaRPr lang="en-US"/>
          </a:p>
        </p:txBody>
      </p:sp>
      <p:sp>
        <p:nvSpPr>
          <p:cNvPr id="8" name="Text 6"/>
          <p:cNvSpPr/>
          <p:nvPr/>
        </p:nvSpPr>
        <p:spPr>
          <a:xfrm>
            <a:off x="1005840" y="1600200"/>
            <a:ext cx="10149840" cy="1463040"/>
          </a:xfrm>
          <a:prstGeom prst="rect">
            <a:avLst/>
          </a:prstGeom>
          <a:noFill/>
          <a:ln/>
        </p:spPr>
        <p:txBody>
          <a:bodyPr wrap="square" lIns="0" tIns="0" rIns="0" bIns="0" rtlCol="0" anchor="ctr"/>
          <a:lstStyle/>
          <a:p>
            <a:pPr marL="0" indent="0">
              <a:buNone/>
            </a:pPr>
            <a:r>
              <a:rPr lang="en-US" sz="1600" i="1">
                <a:solidFill>
                  <a:srgbClr val="1A1A1A"/>
                </a:solidFill>
                <a:latin typeface="Georgia" pitchFamily="34" charset="0"/>
                <a:ea typeface="Georgia" pitchFamily="34" charset="-122"/>
                <a:cs typeface="Georgia" pitchFamily="34" charset="-120"/>
              </a:rPr>
              <a:t>In him was life, and the life was the light of men. The light shines in the darkness, and the darkness has not overcome it.</a:t>
            </a:r>
            <a:endParaRPr lang="en-US" sz="1800" dirty="0"/>
          </a:p>
        </p:txBody>
      </p:sp>
      <p:sp>
        <p:nvSpPr>
          <p:cNvPr id="9" name="Text 7"/>
          <p:cNvSpPr/>
          <p:nvPr/>
        </p:nvSpPr>
        <p:spPr>
          <a:xfrm>
            <a:off x="685800" y="3429000"/>
            <a:ext cx="10789920" cy="2468880"/>
          </a:xfrm>
          <a:prstGeom prst="rect">
            <a:avLst/>
          </a:prstGeom>
          <a:noFill/>
          <a:ln/>
        </p:spPr>
        <p:txBody>
          <a:bodyPr wrap="square" lIns="0" tIns="0" rIns="0" bIns="0" rtlCol="0" anchor="ctr"/>
          <a:lstStyle/>
          <a:p>
            <a:pPr marL="0" indent="0">
              <a:buNone/>
            </a:pPr>
            <a:r>
              <a:rPr lang="en-US" sz="1600">
                <a:solidFill>
                  <a:srgbClr val="1A1A1A"/>
                </a:solidFill>
                <a:latin typeface="Calibri" pitchFamily="34" charset="0"/>
                <a:ea typeface="Calibri" pitchFamily="34" charset="-122"/>
                <a:cs typeface="Calibri" pitchFamily="34" charset="-120"/>
              </a:rPr>
              <a:t>This light is not first the sun. It is life that makes God knowable.</a:t>
            </a:r>
            <a:endParaRPr lang="en-US" sz="1700" dirty="0"/>
          </a:p>
          <a:p>
            <a:pPr marL="0" indent="0">
              <a:buNone/>
            </a:pPr>
            <a:endParaRPr lang="en-US" sz="1700" dirty="0"/>
          </a:p>
          <a:p>
            <a:pPr marL="0" indent="0">
              <a:buNone/>
            </a:pPr>
            <a:r>
              <a:rPr lang="en-US" sz="1600">
                <a:solidFill>
                  <a:srgbClr val="1A1A1A"/>
                </a:solidFill>
                <a:latin typeface="Calibri" pitchFamily="34" charset="0"/>
                <a:ea typeface="Calibri" pitchFamily="34" charset="-122"/>
                <a:cs typeface="Calibri" pitchFamily="34" charset="-120"/>
              </a:rPr>
              <a:t>The light is personal and reveals to us God and his divine purpose in our lives.</a:t>
            </a:r>
          </a:p>
          <a:p>
            <a:pPr marL="0" indent="0">
              <a:buNone/>
            </a:pPr>
            <a:endParaRPr lang="en-US" sz="1700" dirty="0">
              <a:solidFill>
                <a:srgbClr val="1A1A1A"/>
              </a:solidFill>
              <a:latin typeface="Calibri" pitchFamily="34" charset="0"/>
              <a:ea typeface="Calibri" pitchFamily="34" charset="-122"/>
              <a:cs typeface="Calibri" pitchFamily="34" charset="-120"/>
            </a:endParaRPr>
          </a:p>
          <a:p>
            <a:pPr marL="0" indent="0">
              <a:buNone/>
            </a:pPr>
            <a:r>
              <a:rPr lang="en-US" sz="1600">
                <a:solidFill>
                  <a:srgbClr val="1A1A1A"/>
                </a:solidFill>
                <a:latin typeface="Calibri" pitchFamily="34" charset="0"/>
                <a:ea typeface="Calibri" pitchFamily="34" charset="-122"/>
                <a:cs typeface="Calibri" pitchFamily="34" charset="-120"/>
              </a:rPr>
              <a:t>Darkness does not overcome it (is unable to overpower it).</a:t>
            </a:r>
            <a:endParaRPr lang="en-US" sz="17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1506</TotalTime>
  <Words>2095</Words>
  <Application>Microsoft Office PowerPoint</Application>
  <PresentationFormat>Widescreen</PresentationFormat>
  <Paragraphs>192</Paragraphs>
  <Slides>20</Slides>
  <Notes>17</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20</vt:i4>
      </vt:variant>
    </vt:vector>
  </HeadingPairs>
  <TitlesOfParts>
    <vt:vector size="24" baseType="lpstr">
      <vt:lpstr>Arial</vt:lpstr>
      <vt:lpstr>Calibri</vt:lpstr>
      <vt:lpstr>Georgia</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John 1:1–18 — The Word Became Flesh</dc:title>
  <dc:subject>PptxGenJS Presentation</dc:subject>
  <dc:creator>Stanley Jack</dc:creator>
  <cp:lastModifiedBy>Stan Jack</cp:lastModifiedBy>
  <cp:revision>22</cp:revision>
  <dcterms:created xsi:type="dcterms:W3CDTF">2026-08-27T05:10:14Z</dcterms:created>
  <dcterms:modified xsi:type="dcterms:W3CDTF">2026-09-07T21:38:01Z</dcterms:modified>
</cp:coreProperties>
</file>