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4" r:id="rId16"/>
    <p:sldId id="273" r:id="rId17"/>
    <p:sldId id="272" r:id="rId18"/>
    <p:sldId id="270" r:id="rId19"/>
    <p:sldId id="271"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0"/>
  </p:normalViewPr>
  <p:slideViewPr>
    <p:cSldViewPr snapToGrid="0" snapToObjects="1">
      <p:cViewPr varScale="1">
        <p:scale>
          <a:sx n="78" d="100"/>
          <a:sy n="78" d="100"/>
        </p:scale>
        <p:origin x="8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553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s://www.biblegateway.com/passage/?search=Genesis+28%3A10-17&amp;version=ESV"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z6cWEcqxhlI" TargetMode="External"/><Relationship Id="rId2" Type="http://schemas.openxmlformats.org/officeDocument/2006/relationships/slideLayout" Target="../slideLayouts/slideLayout1.xml"/><Relationship Id="rId1" Type="http://schemas.openxmlformats.org/officeDocument/2006/relationships/video" Target="https://www.youtube.com/embed/z6cWEcqxhlI?feature=oembed" TargetMode="External"/><Relationship Id="rId5" Type="http://schemas.openxmlformats.org/officeDocument/2006/relationships/image" Target="../media/image2.jpeg"/><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A7A7A"/>
                </a:solidFill>
                <a:latin typeface="Calibri" pitchFamily="34" charset="0"/>
                <a:ea typeface="Calibri" pitchFamily="34" charset="-122"/>
                <a:cs typeface="Calibri" pitchFamily="34" charset="-120"/>
              </a:rPr>
              <a:t>GOSPEL OF JOHN</a:t>
            </a:r>
            <a:endParaRPr lang="en-US" sz="1200" dirty="0"/>
          </a:p>
        </p:txBody>
      </p:sp>
      <p:sp>
        <p:nvSpPr>
          <p:cNvPr id="5" name="Text 3"/>
          <p:cNvSpPr/>
          <p:nvPr/>
        </p:nvSpPr>
        <p:spPr>
          <a:xfrm>
            <a:off x="685800" y="2011680"/>
            <a:ext cx="10789920" cy="365760"/>
          </a:xfrm>
          <a:prstGeom prst="rect">
            <a:avLst/>
          </a:prstGeom>
          <a:noFill/>
          <a:ln/>
        </p:spPr>
        <p:txBody>
          <a:bodyPr wrap="square" lIns="0" tIns="0" rIns="0" bIns="0" rtlCol="0" anchor="ctr"/>
          <a:lstStyle/>
          <a:p>
            <a:pPr marL="0" indent="0" algn="ctr">
              <a:buNone/>
            </a:pPr>
            <a:r>
              <a:rPr lang="en-US" sz="1800" dirty="0">
                <a:solidFill>
                  <a:srgbClr val="7B2D26"/>
                </a:solidFill>
                <a:latin typeface="Calibri" pitchFamily="34" charset="0"/>
                <a:ea typeface="Calibri" pitchFamily="34" charset="-122"/>
                <a:cs typeface="Calibri" pitchFamily="34" charset="-120"/>
              </a:rPr>
              <a:t>John 1:38–51</a:t>
            </a:r>
            <a:endParaRPr lang="en-US" sz="1800" dirty="0"/>
          </a:p>
        </p:txBody>
      </p:sp>
      <p:sp>
        <p:nvSpPr>
          <p:cNvPr id="6" name="Text 4"/>
          <p:cNvSpPr/>
          <p:nvPr/>
        </p:nvSpPr>
        <p:spPr>
          <a:xfrm>
            <a:off x="685800" y="2423160"/>
            <a:ext cx="10789920" cy="640080"/>
          </a:xfrm>
          <a:prstGeom prst="rect">
            <a:avLst/>
          </a:prstGeom>
          <a:noFill/>
          <a:ln/>
        </p:spPr>
        <p:txBody>
          <a:bodyPr wrap="square" lIns="0" tIns="0" rIns="0" bIns="0" rtlCol="0" anchor="ctr"/>
          <a:lstStyle/>
          <a:p>
            <a:pPr marL="0" indent="0" algn="ctr">
              <a:buNone/>
            </a:pPr>
            <a:r>
              <a:rPr lang="en-US" sz="2800" dirty="0">
                <a:solidFill>
                  <a:srgbClr val="1A1A1A"/>
                </a:solidFill>
                <a:latin typeface="Georgia" pitchFamily="34" charset="0"/>
                <a:ea typeface="Georgia" pitchFamily="34" charset="-122"/>
                <a:cs typeface="Georgia" pitchFamily="34" charset="-120"/>
              </a:rPr>
              <a:t>The Disciples’ Testimony Concerning Jesus</a:t>
            </a:r>
            <a:endParaRPr lang="en-US" sz="2800" dirty="0"/>
          </a:p>
        </p:txBody>
      </p:sp>
      <p:sp>
        <p:nvSpPr>
          <p:cNvPr id="7" name="Text 5"/>
          <p:cNvSpPr/>
          <p:nvPr/>
        </p:nvSpPr>
        <p:spPr>
          <a:xfrm>
            <a:off x="685800" y="3108960"/>
            <a:ext cx="10789920" cy="365760"/>
          </a:xfrm>
          <a:prstGeom prst="rect">
            <a:avLst/>
          </a:prstGeom>
          <a:noFill/>
          <a:ln/>
        </p:spPr>
        <p:txBody>
          <a:bodyPr wrap="square" lIns="0" tIns="0" rIns="0" bIns="0" rtlCol="0" anchor="ctr"/>
          <a:lstStyle/>
          <a:p>
            <a:pPr marL="0" indent="0" algn="ctr">
              <a:buNone/>
            </a:pPr>
            <a:r>
              <a:rPr lang="en-US" sz="1800" dirty="0">
                <a:solidFill>
                  <a:srgbClr val="7A7A7A"/>
                </a:solidFill>
                <a:latin typeface="Calibri" pitchFamily="34" charset="0"/>
                <a:ea typeface="Calibri" pitchFamily="34" charset="-122"/>
                <a:cs typeface="Calibri" pitchFamily="34" charset="-120"/>
              </a:rPr>
              <a:t>Come and see  ·  Stacked confessions  ·  Heaven opened</a:t>
            </a:r>
            <a:endParaRPr lang="en-US" sz="1800" dirty="0"/>
          </a:p>
        </p:txBody>
      </p:sp>
      <p:sp>
        <p:nvSpPr>
          <p:cNvPr id="8" name="Text 6"/>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Core content based on John MacArthur’s Exposition of John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Last week ended at 1:37  ·  John 20:31</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FROM LAST WEEK</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The witness now moves from the river to the first followers</a:t>
            </a:r>
            <a:endParaRPr lang="en-US" sz="2600" dirty="0"/>
          </a:p>
        </p:txBody>
      </p:sp>
      <p:sp>
        <p:nvSpPr>
          <p:cNvPr id="8" name="Shape 6"/>
          <p:cNvSpPr/>
          <p:nvPr/>
        </p:nvSpPr>
        <p:spPr>
          <a:xfrm>
            <a:off x="68580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886968" y="1737360"/>
            <a:ext cx="3163824" cy="64008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Day 1–3</a:t>
            </a:r>
            <a:endParaRPr lang="en-US" sz="1800" dirty="0"/>
          </a:p>
        </p:txBody>
      </p:sp>
      <p:sp>
        <p:nvSpPr>
          <p:cNvPr id="10" name="Text 8"/>
          <p:cNvSpPr/>
          <p:nvPr/>
        </p:nvSpPr>
        <p:spPr>
          <a:xfrm>
            <a:off x="886968" y="2468880"/>
            <a:ext cx="3163824" cy="3200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John the Baptist: He is here. Look at Him. Follow Him. Two of his own disciples leave him for Jesus.</a:t>
            </a:r>
            <a:endParaRPr lang="en-US" sz="1600" dirty="0"/>
          </a:p>
        </p:txBody>
      </p:sp>
      <p:sp>
        <p:nvSpPr>
          <p:cNvPr id="11" name="Shape 9"/>
          <p:cNvSpPr/>
          <p:nvPr/>
        </p:nvSpPr>
        <p:spPr>
          <a:xfrm>
            <a:off x="443484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12" name="Text 10"/>
          <p:cNvSpPr/>
          <p:nvPr/>
        </p:nvSpPr>
        <p:spPr>
          <a:xfrm>
            <a:off x="4636008" y="1737360"/>
            <a:ext cx="3163824" cy="64008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Purpose unchanged</a:t>
            </a:r>
            <a:endParaRPr lang="en-US" sz="1800" dirty="0"/>
          </a:p>
        </p:txBody>
      </p:sp>
      <p:sp>
        <p:nvSpPr>
          <p:cNvPr id="13" name="Text 11"/>
          <p:cNvSpPr/>
          <p:nvPr/>
        </p:nvSpPr>
        <p:spPr>
          <a:xfrm>
            <a:off x="4636008" y="2468880"/>
            <a:ext cx="3163824" cy="3200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John the gospel writer still aims to prove to you that Jesus is the Christ, the Son of God — that believing, you may have life in his name.</a:t>
            </a:r>
            <a:endParaRPr lang="en-US" sz="1600" dirty="0"/>
          </a:p>
        </p:txBody>
      </p:sp>
      <p:sp>
        <p:nvSpPr>
          <p:cNvPr id="14" name="Shape 12"/>
          <p:cNvSpPr/>
          <p:nvPr/>
        </p:nvSpPr>
        <p:spPr>
          <a:xfrm>
            <a:off x="818388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15" name="Text 13"/>
          <p:cNvSpPr/>
          <p:nvPr/>
        </p:nvSpPr>
        <p:spPr>
          <a:xfrm>
            <a:off x="8385048" y="1737360"/>
            <a:ext cx="3163824" cy="64008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Tonight</a:t>
            </a:r>
            <a:endParaRPr lang="en-US" sz="1800" dirty="0"/>
          </a:p>
        </p:txBody>
      </p:sp>
      <p:sp>
        <p:nvSpPr>
          <p:cNvPr id="16" name="Text 14"/>
          <p:cNvSpPr/>
          <p:nvPr/>
        </p:nvSpPr>
        <p:spPr>
          <a:xfrm>
            <a:off x="8385048" y="2468880"/>
            <a:ext cx="3163824" cy="3200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First-person testimony. Messiah. The One Moses and the Prophets wrote. Son of God. King of Israel. Heaven open on the Son of Man.</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John is precise with “the next day.” The unnamed disciple is almost certainly the writer.</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THE DAYS</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Four days in John 1:19–51</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85800" y="1554480"/>
          <a:ext cx="10789920" cy="4206240"/>
        </p:xfrm>
        <a:graphic>
          <a:graphicData uri="http://schemas.openxmlformats.org/drawingml/2006/table">
            <a:tbl>
              <a:tblPr/>
              <a:tblGrid>
                <a:gridCol w="128016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7315200">
                  <a:extLst>
                    <a:ext uri="{9D8B030D-6E8A-4147-A177-3AD203B41FA5}">
                      <a16:colId xmlns:a16="http://schemas.microsoft.com/office/drawing/2014/main" val="20002"/>
                    </a:ext>
                  </a:extLst>
                </a:gridCol>
              </a:tblGrid>
              <a:tr h="841248">
                <a:tc>
                  <a:txBody>
                    <a:bodyPr/>
                    <a:lstStyle/>
                    <a:p>
                      <a:pPr marL="0" indent="0" algn="l">
                        <a:buNone/>
                      </a:pPr>
                      <a:r>
                        <a:rPr lang="en-US" sz="1600" b="1" dirty="0">
                          <a:solidFill>
                            <a:srgbClr val="FFFFFF"/>
                          </a:solidFill>
                          <a:latin typeface="Calibri" pitchFamily="34" charset="0"/>
                          <a:ea typeface="Calibri" pitchFamily="34" charset="-122"/>
                          <a:cs typeface="Calibri" pitchFamily="34" charset="-120"/>
                        </a:rPr>
                        <a:t>Day</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7B2D26"/>
                    </a:solidFill>
                  </a:tcPr>
                </a:tc>
                <a:tc>
                  <a:txBody>
                    <a:bodyPr/>
                    <a:lstStyle/>
                    <a:p>
                      <a:pPr marL="0" indent="0" algn="l">
                        <a:buNone/>
                      </a:pPr>
                      <a:r>
                        <a:rPr lang="en-US" sz="1600" b="1" dirty="0">
                          <a:solidFill>
                            <a:srgbClr val="FFFFFF"/>
                          </a:solidFill>
                          <a:latin typeface="Calibri" pitchFamily="34" charset="0"/>
                          <a:ea typeface="Calibri" pitchFamily="34" charset="-122"/>
                          <a:cs typeface="Calibri" pitchFamily="34" charset="-120"/>
                        </a:rPr>
                        <a:t>Text</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7B2D26"/>
                    </a:solidFill>
                  </a:tcPr>
                </a:tc>
                <a:tc>
                  <a:txBody>
                    <a:bodyPr/>
                    <a:lstStyle/>
                    <a:p>
                      <a:pPr marL="0" indent="0" algn="l">
                        <a:buNone/>
                      </a:pPr>
                      <a:r>
                        <a:rPr lang="en-US" sz="1600" b="1" dirty="0">
                          <a:solidFill>
                            <a:srgbClr val="FFFFFF"/>
                          </a:solidFill>
                          <a:latin typeface="Calibri" pitchFamily="34" charset="0"/>
                          <a:ea typeface="Calibri" pitchFamily="34" charset="-122"/>
                          <a:cs typeface="Calibri" pitchFamily="34" charset="-120"/>
                        </a:rPr>
                        <a:t>What happens</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7B2D26"/>
                    </a:solidFill>
                  </a:tcPr>
                </a:tc>
                <a:extLst>
                  <a:ext uri="{0D108BD9-81ED-4DB2-BD59-A6C34878D82A}">
                    <a16:rowId xmlns:a16="http://schemas.microsoft.com/office/drawing/2014/main" val="10000"/>
                  </a:ext>
                </a:extLst>
              </a:tr>
              <a:tr h="841248">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1</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1:19–28</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Delegation — He is here</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1"/>
                  </a:ext>
                </a:extLst>
              </a:tr>
              <a:tr h="841248">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2</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1:29–34</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The crowd — Look at Him: Lamb, Spirit, Son</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2"/>
                  </a:ext>
                </a:extLst>
              </a:tr>
              <a:tr h="841248">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3</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1:35–42</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Two disciples follow. Andrew finds Peter.</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3"/>
                  </a:ext>
                </a:extLst>
              </a:tr>
              <a:tr h="841248">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4</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1:43–51</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marL="0" indent="0" algn="l">
                        <a:buNone/>
                      </a:pPr>
                      <a:r>
                        <a:rPr lang="en-US" sz="1600" dirty="0">
                          <a:solidFill>
                            <a:srgbClr val="1A1A1A"/>
                          </a:solidFill>
                          <a:latin typeface="Calibri" pitchFamily="34" charset="0"/>
                          <a:ea typeface="Calibri" pitchFamily="34" charset="-122"/>
                          <a:cs typeface="Calibri" pitchFamily="34" charset="-120"/>
                        </a:rPr>
                        <a:t>Jesus finds Philip. Philip finds Nathanael.</a:t>
                      </a:r>
                      <a:endParaRPr lang="en-US" sz="1600" dirty="0">
                        <a:latin typeface="Calibri" charset="0"/>
                        <a:ea typeface="Calibri" charset="0"/>
                        <a:cs typeface="Calibri" charset="0"/>
                      </a:endParaRPr>
                    </a:p>
                  </a:txBody>
                  <a:tcPr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1 Corinthians 1:26–29  ·  not many noble</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FIRST CONTACT</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This is not the calling of the Twelve</a:t>
            </a:r>
            <a:endParaRPr lang="en-US" sz="2600" dirty="0"/>
          </a:p>
        </p:txBody>
      </p:sp>
      <p:sp>
        <p:nvSpPr>
          <p:cNvPr id="8" name="Shape 6"/>
          <p:cNvSpPr/>
          <p:nvPr/>
        </p:nvSpPr>
        <p:spPr>
          <a:xfrm>
            <a:off x="685800" y="1463040"/>
            <a:ext cx="10789920" cy="1051560"/>
          </a:xfrm>
          <a:prstGeom prst="roundRect">
            <a:avLst>
              <a:gd name="adj" fmla="val 4348"/>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868680" y="1572768"/>
            <a:ext cx="2377440" cy="8229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What it is</a:t>
            </a:r>
            <a:endParaRPr lang="en-US" sz="1600" dirty="0"/>
          </a:p>
        </p:txBody>
      </p:sp>
      <p:sp>
        <p:nvSpPr>
          <p:cNvPr id="10" name="Text 8"/>
          <p:cNvSpPr/>
          <p:nvPr/>
        </p:nvSpPr>
        <p:spPr>
          <a:xfrm>
            <a:off x="3291840" y="1572768"/>
            <a:ext cx="795528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First examination. They spend hours with Him. They confess who He is. John includes it because it serves 20:31.</a:t>
            </a:r>
            <a:endParaRPr lang="en-US" sz="1600" dirty="0"/>
          </a:p>
        </p:txBody>
      </p:sp>
      <p:sp>
        <p:nvSpPr>
          <p:cNvPr id="11" name="Shape 9"/>
          <p:cNvSpPr/>
          <p:nvPr/>
        </p:nvSpPr>
        <p:spPr>
          <a:xfrm>
            <a:off x="685800" y="2606040"/>
            <a:ext cx="10789920" cy="1051560"/>
          </a:xfrm>
          <a:prstGeom prst="roundRect">
            <a:avLst>
              <a:gd name="adj" fmla="val 4348"/>
            </a:avLst>
          </a:prstGeom>
          <a:solidFill>
            <a:srgbClr val="FFFFFF"/>
          </a:solidFill>
          <a:ln w="12700">
            <a:solidFill>
              <a:srgbClr val="D9D5CC"/>
            </a:solidFill>
            <a:prstDash val="solid"/>
          </a:ln>
        </p:spPr>
        <p:txBody>
          <a:bodyPr/>
          <a:lstStyle/>
          <a:p>
            <a:endParaRPr lang="en-US"/>
          </a:p>
        </p:txBody>
      </p:sp>
      <p:sp>
        <p:nvSpPr>
          <p:cNvPr id="12" name="Text 10"/>
          <p:cNvSpPr/>
          <p:nvPr/>
        </p:nvSpPr>
        <p:spPr>
          <a:xfrm>
            <a:off x="868680" y="2715768"/>
            <a:ext cx="2377440" cy="8229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Who they are</a:t>
            </a:r>
            <a:endParaRPr lang="en-US" sz="1600" dirty="0"/>
          </a:p>
        </p:txBody>
      </p:sp>
      <p:sp>
        <p:nvSpPr>
          <p:cNvPr id="13" name="Text 11"/>
          <p:cNvSpPr/>
          <p:nvPr/>
        </p:nvSpPr>
        <p:spPr>
          <a:xfrm>
            <a:off x="3291840" y="2715768"/>
            <a:ext cx="795528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Galilean fishermen who already sat under John’s preaching of sin, wrath, repentance, and the Lamb.</a:t>
            </a:r>
            <a:endParaRPr lang="en-US" sz="1600" dirty="0"/>
          </a:p>
        </p:txBody>
      </p:sp>
      <p:sp>
        <p:nvSpPr>
          <p:cNvPr id="14" name="Shape 12"/>
          <p:cNvSpPr/>
          <p:nvPr/>
        </p:nvSpPr>
        <p:spPr>
          <a:xfrm>
            <a:off x="685800" y="3749040"/>
            <a:ext cx="10789920" cy="1051560"/>
          </a:xfrm>
          <a:prstGeom prst="roundRect">
            <a:avLst>
              <a:gd name="adj" fmla="val 4348"/>
            </a:avLst>
          </a:prstGeom>
          <a:solidFill>
            <a:srgbClr val="FFFFFF"/>
          </a:solidFill>
          <a:ln w="12700">
            <a:solidFill>
              <a:srgbClr val="D9D5CC"/>
            </a:solidFill>
            <a:prstDash val="solid"/>
          </a:ln>
        </p:spPr>
        <p:txBody>
          <a:bodyPr/>
          <a:lstStyle/>
          <a:p>
            <a:endParaRPr lang="en-US"/>
          </a:p>
        </p:txBody>
      </p:sp>
      <p:sp>
        <p:nvSpPr>
          <p:cNvPr id="15" name="Text 13"/>
          <p:cNvSpPr/>
          <p:nvPr/>
        </p:nvSpPr>
        <p:spPr>
          <a:xfrm>
            <a:off x="868680" y="3858768"/>
            <a:ext cx="2377440" cy="8229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What they are not</a:t>
            </a:r>
            <a:endParaRPr lang="en-US" sz="1600" dirty="0"/>
          </a:p>
        </p:txBody>
      </p:sp>
      <p:sp>
        <p:nvSpPr>
          <p:cNvPr id="16" name="Text 14"/>
          <p:cNvSpPr/>
          <p:nvPr/>
        </p:nvSpPr>
        <p:spPr>
          <a:xfrm>
            <a:off x="3291840" y="3858768"/>
            <a:ext cx="795528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They are not yet looking first for a political king. They are looking for the sacrifice the Scriptures promised.</a:t>
            </a:r>
            <a:endParaRPr lang="en-US" sz="1600" dirty="0"/>
          </a:p>
        </p:txBody>
      </p:sp>
      <p:sp>
        <p:nvSpPr>
          <p:cNvPr id="17" name="Shape 15"/>
          <p:cNvSpPr/>
          <p:nvPr/>
        </p:nvSpPr>
        <p:spPr>
          <a:xfrm>
            <a:off x="685800" y="4892040"/>
            <a:ext cx="10789920" cy="1051560"/>
          </a:xfrm>
          <a:prstGeom prst="roundRect">
            <a:avLst>
              <a:gd name="adj" fmla="val 4348"/>
            </a:avLst>
          </a:prstGeom>
          <a:solidFill>
            <a:srgbClr val="FFFFFF"/>
          </a:solidFill>
          <a:ln w="12700">
            <a:solidFill>
              <a:srgbClr val="D9D5CC"/>
            </a:solidFill>
            <a:prstDash val="solid"/>
          </a:ln>
        </p:spPr>
        <p:txBody>
          <a:bodyPr/>
          <a:lstStyle/>
          <a:p>
            <a:endParaRPr lang="en-US"/>
          </a:p>
        </p:txBody>
      </p:sp>
      <p:sp>
        <p:nvSpPr>
          <p:cNvPr id="18" name="Text 16"/>
          <p:cNvSpPr/>
          <p:nvPr/>
        </p:nvSpPr>
        <p:spPr>
          <a:xfrm>
            <a:off x="868680" y="5001768"/>
            <a:ext cx="2377440" cy="8229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How He chooses</a:t>
            </a:r>
            <a:endParaRPr lang="en-US" sz="1600" dirty="0"/>
          </a:p>
        </p:txBody>
      </p:sp>
      <p:sp>
        <p:nvSpPr>
          <p:cNvPr id="19" name="Text 17"/>
          <p:cNvSpPr/>
          <p:nvPr/>
        </p:nvSpPr>
        <p:spPr>
          <a:xfrm>
            <a:off x="3291840" y="5001768"/>
            <a:ext cx="795528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He does not scour the nation for nobles. He takes men from one fishing village and turns them into the core of the apostolic witness.</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19664"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John 1:38–42 ESV  ·  biblegateway.com/passage/?search=John+1:38-42&amp;version=ESV</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THE TEXT</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1:38–42</a:t>
            </a:r>
            <a:endParaRPr lang="en-US" sz="2600" dirty="0"/>
          </a:p>
        </p:txBody>
      </p:sp>
      <p:sp>
        <p:nvSpPr>
          <p:cNvPr id="8" name="Shape 6"/>
          <p:cNvSpPr/>
          <p:nvPr/>
        </p:nvSpPr>
        <p:spPr>
          <a:xfrm>
            <a:off x="685800" y="2202426"/>
            <a:ext cx="10789920" cy="3303639"/>
          </a:xfrm>
          <a:prstGeom prst="roundRect">
            <a:avLst>
              <a:gd name="adj" fmla="val 1165"/>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960120" y="1691640"/>
            <a:ext cx="10241280" cy="4297680"/>
          </a:xfrm>
          <a:prstGeom prst="rect">
            <a:avLst/>
          </a:prstGeom>
          <a:noFill/>
          <a:ln/>
        </p:spPr>
        <p:txBody>
          <a:bodyPr wrap="square" lIns="0" tIns="0" rIns="0" bIns="0" rtlCol="0" anchor="ctr"/>
          <a:lstStyle/>
          <a:p>
            <a:pPr marL="0" indent="0">
              <a:buNone/>
            </a:pPr>
            <a:r>
              <a:rPr lang="en-US" sz="1600" i="1" dirty="0">
                <a:solidFill>
                  <a:srgbClr val="1A1A1A"/>
                </a:solidFill>
                <a:latin typeface="Georgia" pitchFamily="34" charset="0"/>
                <a:ea typeface="Georgia" pitchFamily="34" charset="-122"/>
                <a:cs typeface="Georgia" pitchFamily="34" charset="-120"/>
              </a:rPr>
              <a:t>Jesus turned and saw them following and said to them, “What are you seeking?” And they said to him, “Rabbi” (which means Teacher), “where are you staying?” He said to them, “Come and you will see.” So they came and saw where he was staying, and they stayed with him that day, for it was about the tenth hour. </a:t>
            </a:r>
          </a:p>
          <a:p>
            <a:pPr marL="0" indent="0">
              <a:buNone/>
            </a:pPr>
            <a:endParaRPr lang="en-US" sz="1600" i="1" dirty="0">
              <a:solidFill>
                <a:srgbClr val="1A1A1A"/>
              </a:solidFill>
              <a:latin typeface="Georgia" pitchFamily="34" charset="0"/>
              <a:ea typeface="Georgia" pitchFamily="34" charset="-122"/>
              <a:cs typeface="Georgia" pitchFamily="34" charset="-120"/>
            </a:endParaRPr>
          </a:p>
          <a:p>
            <a:pPr marL="0" indent="0">
              <a:buNone/>
            </a:pPr>
            <a:r>
              <a:rPr lang="en-US" sz="1600" i="1" dirty="0">
                <a:solidFill>
                  <a:srgbClr val="1A1A1A"/>
                </a:solidFill>
                <a:latin typeface="Georgia" pitchFamily="34" charset="0"/>
                <a:ea typeface="Georgia" pitchFamily="34" charset="-122"/>
                <a:cs typeface="Georgia" pitchFamily="34" charset="-120"/>
              </a:rPr>
              <a:t>One of the two who heard John speak and followed Jesus was Andrew, Simon Peter’s brother. He first found his own brother Simon and said to him, “We have found the Messiah” (which means Christ). He brought him to Jesus. Jesus looked at him and said, “You are Simon the son of John. You shall be called Cephas” (which means Peter).</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They have changed teachers. John pointed. Jesus now teaches.</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DAY THREE  ·  GROUP ONE</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What are you seeking?</a:t>
            </a:r>
            <a:endParaRPr lang="en-US" sz="2600" dirty="0"/>
          </a:p>
        </p:txBody>
      </p:sp>
      <p:sp>
        <p:nvSpPr>
          <p:cNvPr id="8" name="Shape 6"/>
          <p:cNvSpPr/>
          <p:nvPr/>
        </p:nvSpPr>
        <p:spPr>
          <a:xfrm>
            <a:off x="685800" y="1463040"/>
            <a:ext cx="5440680" cy="2194560"/>
          </a:xfrm>
          <a:prstGeom prst="roundRect">
            <a:avLst>
              <a:gd name="adj" fmla="val 2500"/>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914400" y="1645920"/>
            <a:ext cx="4983480" cy="45720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The question</a:t>
            </a:r>
            <a:endParaRPr lang="en-US" sz="1800" dirty="0"/>
          </a:p>
        </p:txBody>
      </p:sp>
      <p:sp>
        <p:nvSpPr>
          <p:cNvPr id="10" name="Text 8"/>
          <p:cNvSpPr/>
          <p:nvPr/>
        </p:nvSpPr>
        <p:spPr>
          <a:xfrm>
            <a:off x="914400" y="2194560"/>
            <a:ext cx="4983480" cy="12801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He does not first ask who they are. He asks what they want. They are still John’s disciples (1:35, 37).</a:t>
            </a:r>
            <a:endParaRPr lang="en-US" sz="1600" dirty="0"/>
          </a:p>
        </p:txBody>
      </p:sp>
      <p:sp>
        <p:nvSpPr>
          <p:cNvPr id="11" name="Shape 9"/>
          <p:cNvSpPr/>
          <p:nvPr/>
        </p:nvSpPr>
        <p:spPr>
          <a:xfrm>
            <a:off x="6355080" y="1463040"/>
            <a:ext cx="5440680" cy="2194560"/>
          </a:xfrm>
          <a:prstGeom prst="roundRect">
            <a:avLst>
              <a:gd name="adj" fmla="val 2500"/>
            </a:avLst>
          </a:prstGeom>
          <a:solidFill>
            <a:srgbClr val="FFFFFF"/>
          </a:solidFill>
          <a:ln w="12700">
            <a:solidFill>
              <a:srgbClr val="D9D5CC"/>
            </a:solidFill>
            <a:prstDash val="solid"/>
          </a:ln>
        </p:spPr>
        <p:txBody>
          <a:bodyPr/>
          <a:lstStyle/>
          <a:p>
            <a:endParaRPr lang="en-US"/>
          </a:p>
        </p:txBody>
      </p:sp>
      <p:sp>
        <p:nvSpPr>
          <p:cNvPr id="12" name="Text 10"/>
          <p:cNvSpPr/>
          <p:nvPr/>
        </p:nvSpPr>
        <p:spPr>
          <a:xfrm>
            <a:off x="6583680" y="1645920"/>
            <a:ext cx="4983480" cy="45720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Rabbi, where are you staying?</a:t>
            </a:r>
            <a:endParaRPr lang="en-US" sz="1800" dirty="0"/>
          </a:p>
        </p:txBody>
      </p:sp>
      <p:sp>
        <p:nvSpPr>
          <p:cNvPr id="13" name="Text 11"/>
          <p:cNvSpPr/>
          <p:nvPr/>
        </p:nvSpPr>
        <p:spPr>
          <a:xfrm>
            <a:off x="6583680" y="2194560"/>
            <a:ext cx="4983480" cy="12801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They want time. Rabbi means Teacher. They know there is more than a sentence at the river.</a:t>
            </a:r>
            <a:endParaRPr lang="en-US" sz="1600" dirty="0"/>
          </a:p>
        </p:txBody>
      </p:sp>
      <p:sp>
        <p:nvSpPr>
          <p:cNvPr id="14" name="Shape 12"/>
          <p:cNvSpPr/>
          <p:nvPr/>
        </p:nvSpPr>
        <p:spPr>
          <a:xfrm>
            <a:off x="685800" y="3794760"/>
            <a:ext cx="5440680" cy="2194560"/>
          </a:xfrm>
          <a:prstGeom prst="roundRect">
            <a:avLst>
              <a:gd name="adj" fmla="val 2500"/>
            </a:avLst>
          </a:prstGeom>
          <a:solidFill>
            <a:srgbClr val="FFFFFF"/>
          </a:solidFill>
          <a:ln w="12700">
            <a:solidFill>
              <a:srgbClr val="D9D5CC"/>
            </a:solidFill>
            <a:prstDash val="solid"/>
          </a:ln>
        </p:spPr>
        <p:txBody>
          <a:bodyPr/>
          <a:lstStyle/>
          <a:p>
            <a:endParaRPr lang="en-US"/>
          </a:p>
        </p:txBody>
      </p:sp>
      <p:sp>
        <p:nvSpPr>
          <p:cNvPr id="15" name="Text 13"/>
          <p:cNvSpPr/>
          <p:nvPr/>
        </p:nvSpPr>
        <p:spPr>
          <a:xfrm>
            <a:off x="914400" y="3977640"/>
            <a:ext cx="4983480" cy="45720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Come, and you will see</a:t>
            </a:r>
            <a:endParaRPr lang="en-US" sz="1800" dirty="0"/>
          </a:p>
        </p:txBody>
      </p:sp>
      <p:sp>
        <p:nvSpPr>
          <p:cNvPr id="16" name="Text 14"/>
          <p:cNvSpPr/>
          <p:nvPr/>
        </p:nvSpPr>
        <p:spPr>
          <a:xfrm>
            <a:off x="914400" y="4526280"/>
            <a:ext cx="4983480" cy="12801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Invitation to fellowship and learn from him. Accessibility. The lodging is unnamed and likely humble.</a:t>
            </a:r>
            <a:endParaRPr lang="en-US" sz="1600" dirty="0"/>
          </a:p>
        </p:txBody>
      </p:sp>
      <p:sp>
        <p:nvSpPr>
          <p:cNvPr id="17" name="Shape 15"/>
          <p:cNvSpPr/>
          <p:nvPr/>
        </p:nvSpPr>
        <p:spPr>
          <a:xfrm>
            <a:off x="6355080" y="3794760"/>
            <a:ext cx="5440680" cy="2194560"/>
          </a:xfrm>
          <a:prstGeom prst="roundRect">
            <a:avLst>
              <a:gd name="adj" fmla="val 2500"/>
            </a:avLst>
          </a:prstGeom>
          <a:solidFill>
            <a:srgbClr val="FFFFFF"/>
          </a:solidFill>
          <a:ln w="12700">
            <a:solidFill>
              <a:srgbClr val="D9D5CC"/>
            </a:solidFill>
            <a:prstDash val="solid"/>
          </a:ln>
        </p:spPr>
        <p:txBody>
          <a:bodyPr/>
          <a:lstStyle/>
          <a:p>
            <a:endParaRPr lang="en-US"/>
          </a:p>
        </p:txBody>
      </p:sp>
      <p:sp>
        <p:nvSpPr>
          <p:cNvPr id="18" name="Text 16"/>
          <p:cNvSpPr/>
          <p:nvPr/>
        </p:nvSpPr>
        <p:spPr>
          <a:xfrm>
            <a:off x="6583680" y="3977640"/>
            <a:ext cx="4983480" cy="45720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The tenth hour</a:t>
            </a:r>
            <a:endParaRPr lang="en-US" sz="1800" dirty="0"/>
          </a:p>
        </p:txBody>
      </p:sp>
      <p:sp>
        <p:nvSpPr>
          <p:cNvPr id="19" name="Text 17"/>
          <p:cNvSpPr/>
          <p:nvPr/>
        </p:nvSpPr>
        <p:spPr>
          <a:xfrm>
            <a:off x="6583680" y="4526280"/>
            <a:ext cx="4983480" cy="12801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About 4 p.m. They stay the rest of the day — and likely the night. The gospel writer John never forgot the hour.</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9832"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Emmaus parallel: Moses and the Prophets opened — at the beginning as at the end (Luke 24).</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DAY THREE</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We have found the Messiah</a:t>
            </a:r>
            <a:endParaRPr lang="en-US" sz="2600" dirty="0"/>
          </a:p>
        </p:txBody>
      </p:sp>
      <p:sp>
        <p:nvSpPr>
          <p:cNvPr id="8" name="Shape 6"/>
          <p:cNvSpPr/>
          <p:nvPr/>
        </p:nvSpPr>
        <p:spPr>
          <a:xfrm>
            <a:off x="68580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886968" y="1783080"/>
            <a:ext cx="3163824" cy="77724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Andrew’s sentence</a:t>
            </a:r>
            <a:endParaRPr lang="en-US" sz="1800" dirty="0"/>
          </a:p>
        </p:txBody>
      </p:sp>
      <p:sp>
        <p:nvSpPr>
          <p:cNvPr id="10" name="Text 8"/>
          <p:cNvSpPr/>
          <p:nvPr/>
        </p:nvSpPr>
        <p:spPr>
          <a:xfrm>
            <a:off x="886968" y="2651760"/>
            <a:ext cx="3163824" cy="3108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No hesitation. First-person, likely after hours of questions. Messiah (Hebrew) — John translates Christ: the Anointed One.</a:t>
            </a:r>
            <a:endParaRPr lang="en-US" sz="1600" dirty="0"/>
          </a:p>
        </p:txBody>
      </p:sp>
      <p:sp>
        <p:nvSpPr>
          <p:cNvPr id="11" name="Shape 9"/>
          <p:cNvSpPr/>
          <p:nvPr/>
        </p:nvSpPr>
        <p:spPr>
          <a:xfrm>
            <a:off x="443484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12" name="Text 10"/>
          <p:cNvSpPr/>
          <p:nvPr/>
        </p:nvSpPr>
        <p:spPr>
          <a:xfrm>
            <a:off x="4636008" y="1783080"/>
            <a:ext cx="3163824" cy="77724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He brought him</a:t>
            </a:r>
            <a:endParaRPr lang="en-US" sz="1800" dirty="0"/>
          </a:p>
        </p:txBody>
      </p:sp>
      <p:sp>
        <p:nvSpPr>
          <p:cNvPr id="13" name="Text 11"/>
          <p:cNvSpPr/>
          <p:nvPr/>
        </p:nvSpPr>
        <p:spPr>
          <a:xfrm>
            <a:off x="4636008" y="2651760"/>
            <a:ext cx="3163824" cy="3108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Andrew will live as “Simon Peter’s brother,” but he is the first called. His instinct is to bring someone else.</a:t>
            </a:r>
            <a:endParaRPr lang="en-US" sz="1600" dirty="0"/>
          </a:p>
        </p:txBody>
      </p:sp>
      <p:sp>
        <p:nvSpPr>
          <p:cNvPr id="14" name="Shape 12"/>
          <p:cNvSpPr/>
          <p:nvPr/>
        </p:nvSpPr>
        <p:spPr>
          <a:xfrm>
            <a:off x="818388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15" name="Text 13"/>
          <p:cNvSpPr/>
          <p:nvPr/>
        </p:nvSpPr>
        <p:spPr>
          <a:xfrm>
            <a:off x="8385048" y="1783080"/>
            <a:ext cx="3163824" cy="77724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Cephas / Peter</a:t>
            </a:r>
            <a:endParaRPr lang="en-US" sz="1800" dirty="0"/>
          </a:p>
        </p:txBody>
      </p:sp>
      <p:sp>
        <p:nvSpPr>
          <p:cNvPr id="16" name="Text 14"/>
          <p:cNvSpPr/>
          <p:nvPr/>
        </p:nvSpPr>
        <p:spPr>
          <a:xfrm>
            <a:off x="8385048" y="2651760"/>
            <a:ext cx="3163824" cy="3108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Jesus knows who Simon is and what he will become: stone. Not yet Pentecost. A long road. Omniscience plus prophecy in one greeting.</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John 1:43–46 ESV  ·  biblegateway.com/passage/?search=John+1:43-46&amp;version=ESV</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THE TEXT</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1:43–46</a:t>
            </a:r>
            <a:endParaRPr lang="en-US" sz="2600" dirty="0"/>
          </a:p>
        </p:txBody>
      </p:sp>
      <p:sp>
        <p:nvSpPr>
          <p:cNvPr id="8" name="Shape 6"/>
          <p:cNvSpPr/>
          <p:nvPr/>
        </p:nvSpPr>
        <p:spPr>
          <a:xfrm>
            <a:off x="685800" y="2536723"/>
            <a:ext cx="10789920" cy="2605548"/>
          </a:xfrm>
          <a:prstGeom prst="roundRect">
            <a:avLst>
              <a:gd name="adj" fmla="val 1165"/>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960120" y="1783080"/>
            <a:ext cx="10241280" cy="4114800"/>
          </a:xfrm>
          <a:prstGeom prst="rect">
            <a:avLst/>
          </a:prstGeom>
          <a:noFill/>
          <a:ln/>
        </p:spPr>
        <p:txBody>
          <a:bodyPr wrap="square" lIns="0" tIns="0" rIns="0" bIns="0" rtlCol="0" anchor="ctr"/>
          <a:lstStyle/>
          <a:p>
            <a:pPr marL="0" indent="0">
              <a:buNone/>
            </a:pPr>
            <a:r>
              <a:rPr lang="en-US" sz="1600" i="1" dirty="0">
                <a:solidFill>
                  <a:srgbClr val="1A1A1A"/>
                </a:solidFill>
                <a:latin typeface="Georgia" pitchFamily="34" charset="0"/>
                <a:ea typeface="Georgia" pitchFamily="34" charset="-122"/>
                <a:cs typeface="Georgia" pitchFamily="34" charset="-120"/>
              </a:rPr>
              <a:t>The next day Jesus decided to go to Galilee. He found Philip and said to him, “Follow me.” Now Philip was from Bethsaida, the city of Andrew and Peter. Philip found Nathanael and said to him, “We have found him of whom Moses in the Law and also the prophets wrote, Jesus of Nazareth, the son of Joseph.” Nathanael said to him, “Can anything good come out of Nazareth?” Philip said to him, “Come and see.”</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Bethsaida = house of fishing. The same small village. “Follow Me” is present and ongoing.</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DAY FOUR  ·  GROUP TWO</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Jesus finds Philip</a:t>
            </a:r>
            <a:endParaRPr lang="en-US" sz="2600" dirty="0"/>
          </a:p>
        </p:txBody>
      </p:sp>
      <p:sp>
        <p:nvSpPr>
          <p:cNvPr id="8" name="Shape 6"/>
          <p:cNvSpPr/>
          <p:nvPr/>
        </p:nvSpPr>
        <p:spPr>
          <a:xfrm>
            <a:off x="685800" y="1463040"/>
            <a:ext cx="5440680" cy="2194560"/>
          </a:xfrm>
          <a:prstGeom prst="roundRect">
            <a:avLst>
              <a:gd name="adj" fmla="val 2500"/>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914400" y="1645920"/>
            <a:ext cx="4983480" cy="45720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Initiative flips</a:t>
            </a:r>
            <a:endParaRPr lang="en-US" sz="1800" dirty="0"/>
          </a:p>
        </p:txBody>
      </p:sp>
      <p:sp>
        <p:nvSpPr>
          <p:cNvPr id="10" name="Text 8"/>
          <p:cNvSpPr/>
          <p:nvPr/>
        </p:nvSpPr>
        <p:spPr>
          <a:xfrm>
            <a:off x="914400" y="2194560"/>
            <a:ext cx="4983480" cy="12801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Andrew and John followed. Now Jesus finds. He purposed to go to Galilee and found Philip.</a:t>
            </a:r>
            <a:endParaRPr lang="en-US" sz="1600" dirty="0"/>
          </a:p>
        </p:txBody>
      </p:sp>
      <p:sp>
        <p:nvSpPr>
          <p:cNvPr id="11" name="Shape 9"/>
          <p:cNvSpPr/>
          <p:nvPr/>
        </p:nvSpPr>
        <p:spPr>
          <a:xfrm>
            <a:off x="6355080" y="1463040"/>
            <a:ext cx="5440680" cy="2194560"/>
          </a:xfrm>
          <a:prstGeom prst="roundRect">
            <a:avLst>
              <a:gd name="adj" fmla="val 2500"/>
            </a:avLst>
          </a:prstGeom>
          <a:solidFill>
            <a:srgbClr val="FFFFFF"/>
          </a:solidFill>
          <a:ln w="12700">
            <a:solidFill>
              <a:srgbClr val="D9D5CC"/>
            </a:solidFill>
            <a:prstDash val="solid"/>
          </a:ln>
        </p:spPr>
        <p:txBody>
          <a:bodyPr/>
          <a:lstStyle/>
          <a:p>
            <a:endParaRPr lang="en-US"/>
          </a:p>
        </p:txBody>
      </p:sp>
      <p:sp>
        <p:nvSpPr>
          <p:cNvPr id="12" name="Text 10"/>
          <p:cNvSpPr/>
          <p:nvPr/>
        </p:nvSpPr>
        <p:spPr>
          <a:xfrm>
            <a:off x="6583680" y="1645920"/>
            <a:ext cx="4983480" cy="45720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Follow Me</a:t>
            </a:r>
            <a:endParaRPr lang="en-US" sz="1800" dirty="0"/>
          </a:p>
        </p:txBody>
      </p:sp>
      <p:sp>
        <p:nvSpPr>
          <p:cNvPr id="13" name="Text 11"/>
          <p:cNvSpPr/>
          <p:nvPr/>
        </p:nvSpPr>
        <p:spPr>
          <a:xfrm>
            <a:off x="6583680" y="2194560"/>
            <a:ext cx="4983480" cy="12801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Said some twenty times in the Gospels. Not a moment. A life. Come after Me.</a:t>
            </a:r>
            <a:endParaRPr lang="en-US" sz="1600" dirty="0"/>
          </a:p>
        </p:txBody>
      </p:sp>
      <p:sp>
        <p:nvSpPr>
          <p:cNvPr id="14" name="Shape 12"/>
          <p:cNvSpPr/>
          <p:nvPr/>
        </p:nvSpPr>
        <p:spPr>
          <a:xfrm>
            <a:off x="685800" y="3794760"/>
            <a:ext cx="5440680" cy="2194560"/>
          </a:xfrm>
          <a:prstGeom prst="roundRect">
            <a:avLst>
              <a:gd name="adj" fmla="val 2500"/>
            </a:avLst>
          </a:prstGeom>
          <a:solidFill>
            <a:srgbClr val="FFFFFF"/>
          </a:solidFill>
          <a:ln w="12700">
            <a:solidFill>
              <a:srgbClr val="D9D5CC"/>
            </a:solidFill>
            <a:prstDash val="solid"/>
          </a:ln>
        </p:spPr>
        <p:txBody>
          <a:bodyPr/>
          <a:lstStyle/>
          <a:p>
            <a:endParaRPr lang="en-US"/>
          </a:p>
        </p:txBody>
      </p:sp>
      <p:sp>
        <p:nvSpPr>
          <p:cNvPr id="15" name="Text 13"/>
          <p:cNvSpPr/>
          <p:nvPr/>
        </p:nvSpPr>
        <p:spPr>
          <a:xfrm>
            <a:off x="914400" y="3977640"/>
            <a:ext cx="4983480" cy="45720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Philip’s sentence</a:t>
            </a:r>
            <a:endParaRPr lang="en-US" sz="1800" dirty="0"/>
          </a:p>
        </p:txBody>
      </p:sp>
      <p:sp>
        <p:nvSpPr>
          <p:cNvPr id="16" name="Text 14"/>
          <p:cNvSpPr/>
          <p:nvPr/>
        </p:nvSpPr>
        <p:spPr>
          <a:xfrm>
            <a:off x="914400" y="4526280"/>
            <a:ext cx="4983480" cy="12801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Not only Messiah: the One Moses in the Law and the Prophets wrote. The confession is real and not yet complete — “son of Joseph,” “of Nazareth.”</a:t>
            </a:r>
            <a:endParaRPr lang="en-US" sz="1600" dirty="0"/>
          </a:p>
        </p:txBody>
      </p:sp>
      <p:sp>
        <p:nvSpPr>
          <p:cNvPr id="17" name="Shape 15"/>
          <p:cNvSpPr/>
          <p:nvPr/>
        </p:nvSpPr>
        <p:spPr>
          <a:xfrm>
            <a:off x="6355080" y="3794760"/>
            <a:ext cx="5440680" cy="2194560"/>
          </a:xfrm>
          <a:prstGeom prst="roundRect">
            <a:avLst>
              <a:gd name="adj" fmla="val 2500"/>
            </a:avLst>
          </a:prstGeom>
          <a:solidFill>
            <a:srgbClr val="FFFFFF"/>
          </a:solidFill>
          <a:ln w="12700">
            <a:solidFill>
              <a:srgbClr val="D9D5CC"/>
            </a:solidFill>
            <a:prstDash val="solid"/>
          </a:ln>
        </p:spPr>
        <p:txBody>
          <a:bodyPr/>
          <a:lstStyle/>
          <a:p>
            <a:endParaRPr lang="en-US"/>
          </a:p>
        </p:txBody>
      </p:sp>
      <p:sp>
        <p:nvSpPr>
          <p:cNvPr id="18" name="Text 16"/>
          <p:cNvSpPr/>
          <p:nvPr/>
        </p:nvSpPr>
        <p:spPr>
          <a:xfrm>
            <a:off x="6583680" y="3977640"/>
            <a:ext cx="4983480" cy="45720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Come and see</a:t>
            </a:r>
            <a:endParaRPr lang="en-US" sz="1800" dirty="0"/>
          </a:p>
        </p:txBody>
      </p:sp>
      <p:sp>
        <p:nvSpPr>
          <p:cNvPr id="19" name="Text 17"/>
          <p:cNvSpPr/>
          <p:nvPr/>
        </p:nvSpPr>
        <p:spPr>
          <a:xfrm>
            <a:off x="6583680" y="4526280"/>
            <a:ext cx="4983480" cy="12801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Nathanael scorns the town. Philip does not argue geography but bears witness and invites.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9832"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John 1:47–51 ESV  ·  biblegateway.com/passage/?search=John+1:47-51&amp;version=ESV</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THE TEXT</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1:47–51</a:t>
            </a:r>
            <a:endParaRPr lang="en-US" sz="2600" dirty="0"/>
          </a:p>
        </p:txBody>
      </p:sp>
      <p:sp>
        <p:nvSpPr>
          <p:cNvPr id="8" name="Shape 6"/>
          <p:cNvSpPr/>
          <p:nvPr/>
        </p:nvSpPr>
        <p:spPr>
          <a:xfrm>
            <a:off x="685800" y="2290916"/>
            <a:ext cx="10789920" cy="3057832"/>
          </a:xfrm>
          <a:prstGeom prst="roundRect">
            <a:avLst>
              <a:gd name="adj" fmla="val 1154"/>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960120" y="1600200"/>
            <a:ext cx="10241280" cy="4389120"/>
          </a:xfrm>
          <a:prstGeom prst="rect">
            <a:avLst/>
          </a:prstGeom>
          <a:noFill/>
          <a:ln/>
        </p:spPr>
        <p:txBody>
          <a:bodyPr wrap="square" lIns="0" tIns="0" rIns="0" bIns="0" rtlCol="0" anchor="ctr"/>
          <a:lstStyle/>
          <a:p>
            <a:pPr marL="0" indent="0">
              <a:buNone/>
            </a:pPr>
            <a:r>
              <a:rPr lang="en-US" sz="1600" i="1" dirty="0">
                <a:solidFill>
                  <a:srgbClr val="1A1A1A"/>
                </a:solidFill>
                <a:latin typeface="Georgia" pitchFamily="34" charset="0"/>
                <a:ea typeface="Georgia" pitchFamily="34" charset="-122"/>
                <a:cs typeface="Georgia" pitchFamily="34" charset="-120"/>
              </a:rPr>
              <a:t>Jesus saw Nathanael coming toward him and said of him, “Behold, an Israelite indeed, in whom there is no deceit!” Nathanael said to him, “How do you know me?” Jesus answered him, “Before Philip called you, when you were under the fig tree, I saw you.” Nathanael answered him, “Rabbi, you are the Son of God! You are the King of Israel!” </a:t>
            </a:r>
          </a:p>
          <a:p>
            <a:pPr marL="0" indent="0">
              <a:buNone/>
            </a:pPr>
            <a:endParaRPr lang="en-US" sz="1600" i="1" dirty="0">
              <a:solidFill>
                <a:srgbClr val="1A1A1A"/>
              </a:solidFill>
              <a:latin typeface="Georgia" pitchFamily="34" charset="0"/>
              <a:ea typeface="Georgia" pitchFamily="34" charset="-122"/>
              <a:cs typeface="Georgia" pitchFamily="34" charset="-120"/>
            </a:endParaRPr>
          </a:p>
          <a:p>
            <a:pPr marL="0" indent="0">
              <a:buNone/>
            </a:pPr>
            <a:r>
              <a:rPr lang="en-US" sz="1600" i="1" dirty="0">
                <a:solidFill>
                  <a:srgbClr val="1A1A1A"/>
                </a:solidFill>
                <a:latin typeface="Georgia" pitchFamily="34" charset="0"/>
                <a:ea typeface="Georgia" pitchFamily="34" charset="-122"/>
                <a:cs typeface="Georgia" pitchFamily="34" charset="-120"/>
              </a:rPr>
              <a:t>Jesus answered him, “Because I said to you, ‘I saw you under the fig tree,’ do you believe? You will see greater things than these.” And he said to him, “Truly, truly, I say to you, you will see heaven opened, and the angels of God ascending and descending on the Son of Man.”</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9832"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“Son of God” as a Hebraism: same nature. Not merely an office.</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DAY FOUR</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An Israelite indeed</a:t>
            </a:r>
            <a:endParaRPr lang="en-US" sz="2600" dirty="0"/>
          </a:p>
        </p:txBody>
      </p:sp>
      <p:sp>
        <p:nvSpPr>
          <p:cNvPr id="8" name="Shape 6"/>
          <p:cNvSpPr/>
          <p:nvPr/>
        </p:nvSpPr>
        <p:spPr>
          <a:xfrm>
            <a:off x="68580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886968" y="1783080"/>
            <a:ext cx="3163824" cy="64008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No deceit</a:t>
            </a:r>
            <a:endParaRPr lang="en-US" sz="1800" dirty="0"/>
          </a:p>
        </p:txBody>
      </p:sp>
      <p:sp>
        <p:nvSpPr>
          <p:cNvPr id="10" name="Text 8"/>
          <p:cNvSpPr/>
          <p:nvPr/>
        </p:nvSpPr>
        <p:spPr>
          <a:xfrm>
            <a:off x="886968" y="2560320"/>
            <a:ext cx="3163824" cy="3200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Contrast Jacob the deceiver. Nathanael is a real believer in the true God — not the hostile establishment of 1:19. Jesus reads the heart.</a:t>
            </a:r>
            <a:endParaRPr lang="en-US" sz="1600" dirty="0"/>
          </a:p>
        </p:txBody>
      </p:sp>
      <p:sp>
        <p:nvSpPr>
          <p:cNvPr id="11" name="Shape 9"/>
          <p:cNvSpPr/>
          <p:nvPr/>
        </p:nvSpPr>
        <p:spPr>
          <a:xfrm>
            <a:off x="443484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12" name="Text 10"/>
          <p:cNvSpPr/>
          <p:nvPr/>
        </p:nvSpPr>
        <p:spPr>
          <a:xfrm>
            <a:off x="4636008" y="1783080"/>
            <a:ext cx="3163824" cy="64008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The fig tree</a:t>
            </a:r>
            <a:endParaRPr lang="en-US" sz="1800" dirty="0"/>
          </a:p>
        </p:txBody>
      </p:sp>
      <p:sp>
        <p:nvSpPr>
          <p:cNvPr id="13" name="Text 11"/>
          <p:cNvSpPr/>
          <p:nvPr/>
        </p:nvSpPr>
        <p:spPr>
          <a:xfrm>
            <a:off x="4636008" y="2560320"/>
            <a:ext cx="3163824" cy="3200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“Before Philip called you, I saw you.” Not line of sight. Heart and location. Omniscience. He saw him when eyes could not.</a:t>
            </a:r>
            <a:endParaRPr lang="en-US" sz="1600" dirty="0"/>
          </a:p>
        </p:txBody>
      </p:sp>
      <p:sp>
        <p:nvSpPr>
          <p:cNvPr id="14" name="Shape 12"/>
          <p:cNvSpPr/>
          <p:nvPr/>
        </p:nvSpPr>
        <p:spPr>
          <a:xfrm>
            <a:off x="818388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15" name="Text 13"/>
          <p:cNvSpPr/>
          <p:nvPr/>
        </p:nvSpPr>
        <p:spPr>
          <a:xfrm>
            <a:off x="8385048" y="1783080"/>
            <a:ext cx="3163824" cy="64008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The confession</a:t>
            </a:r>
            <a:endParaRPr lang="en-US" sz="1800" dirty="0"/>
          </a:p>
        </p:txBody>
      </p:sp>
      <p:sp>
        <p:nvSpPr>
          <p:cNvPr id="16" name="Text 14"/>
          <p:cNvSpPr/>
          <p:nvPr/>
        </p:nvSpPr>
        <p:spPr>
          <a:xfrm>
            <a:off x="8385048" y="2560320"/>
            <a:ext cx="3163824" cy="3200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Rabbi. Son of God. King of Israel. Deity and the promised ruler, spoken by a fisherman from Cana.</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Genesis 28  ·  Daniel 7:13–14  ·  biblegateway.com/passage/?search=Genesis+28&amp;version=ESV</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GREATER THINGS</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Heaven opened on the Son of Man</a:t>
            </a:r>
            <a:endParaRPr lang="en-US" sz="2600" dirty="0"/>
          </a:p>
        </p:txBody>
      </p:sp>
      <p:sp>
        <p:nvSpPr>
          <p:cNvPr id="8" name="Shape 6"/>
          <p:cNvSpPr/>
          <p:nvPr/>
        </p:nvSpPr>
        <p:spPr>
          <a:xfrm>
            <a:off x="685800" y="1417320"/>
            <a:ext cx="10789920" cy="1078992"/>
          </a:xfrm>
          <a:prstGeom prst="roundRect">
            <a:avLst>
              <a:gd name="adj" fmla="val 4237"/>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868680" y="1545336"/>
            <a:ext cx="3017520" cy="8229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You will see greater things</a:t>
            </a:r>
            <a:endParaRPr lang="en-US" sz="1600" dirty="0"/>
          </a:p>
        </p:txBody>
      </p:sp>
      <p:sp>
        <p:nvSpPr>
          <p:cNvPr id="10" name="Text 8"/>
          <p:cNvSpPr/>
          <p:nvPr/>
        </p:nvSpPr>
        <p:spPr>
          <a:xfrm>
            <a:off x="3977640" y="1545336"/>
            <a:ext cx="726948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This is only the beginning. The ministry they are about to watch will outrun a private insight.</a:t>
            </a:r>
            <a:endParaRPr lang="en-US" sz="1600" dirty="0"/>
          </a:p>
        </p:txBody>
      </p:sp>
      <p:sp>
        <p:nvSpPr>
          <p:cNvPr id="11" name="Shape 9"/>
          <p:cNvSpPr/>
          <p:nvPr/>
        </p:nvSpPr>
        <p:spPr>
          <a:xfrm>
            <a:off x="685800" y="2587752"/>
            <a:ext cx="10789920" cy="1078992"/>
          </a:xfrm>
          <a:prstGeom prst="roundRect">
            <a:avLst>
              <a:gd name="adj" fmla="val 4237"/>
            </a:avLst>
          </a:prstGeom>
          <a:solidFill>
            <a:srgbClr val="FFFFFF"/>
          </a:solidFill>
          <a:ln w="12700">
            <a:solidFill>
              <a:srgbClr val="D9D5CC"/>
            </a:solidFill>
            <a:prstDash val="solid"/>
          </a:ln>
        </p:spPr>
        <p:txBody>
          <a:bodyPr/>
          <a:lstStyle/>
          <a:p>
            <a:endParaRPr lang="en-US"/>
          </a:p>
        </p:txBody>
      </p:sp>
      <p:sp>
        <p:nvSpPr>
          <p:cNvPr id="12" name="Text 10"/>
          <p:cNvSpPr/>
          <p:nvPr/>
        </p:nvSpPr>
        <p:spPr>
          <a:xfrm>
            <a:off x="868680" y="2715768"/>
            <a:ext cx="3017520" cy="8229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Truly, truly</a:t>
            </a:r>
            <a:endParaRPr lang="en-US" sz="1600" dirty="0"/>
          </a:p>
        </p:txBody>
      </p:sp>
      <p:sp>
        <p:nvSpPr>
          <p:cNvPr id="13" name="Text 11"/>
          <p:cNvSpPr/>
          <p:nvPr/>
        </p:nvSpPr>
        <p:spPr>
          <a:xfrm>
            <a:off x="3977640" y="2715768"/>
            <a:ext cx="726948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First of about twenty-five times in John. Solemn, not casual.</a:t>
            </a:r>
            <a:endParaRPr lang="en-US" sz="1600" dirty="0"/>
          </a:p>
        </p:txBody>
      </p:sp>
      <p:sp>
        <p:nvSpPr>
          <p:cNvPr id="14" name="Shape 12"/>
          <p:cNvSpPr/>
          <p:nvPr/>
        </p:nvSpPr>
        <p:spPr>
          <a:xfrm>
            <a:off x="685800" y="3758184"/>
            <a:ext cx="10789920" cy="1078992"/>
          </a:xfrm>
          <a:prstGeom prst="roundRect">
            <a:avLst>
              <a:gd name="adj" fmla="val 4237"/>
            </a:avLst>
          </a:prstGeom>
          <a:solidFill>
            <a:srgbClr val="FFFFFF"/>
          </a:solidFill>
          <a:ln w="12700">
            <a:solidFill>
              <a:srgbClr val="D9D5CC"/>
            </a:solidFill>
            <a:prstDash val="solid"/>
          </a:ln>
        </p:spPr>
        <p:txBody>
          <a:bodyPr/>
          <a:lstStyle/>
          <a:p>
            <a:endParaRPr lang="en-US"/>
          </a:p>
        </p:txBody>
      </p:sp>
      <p:sp>
        <p:nvSpPr>
          <p:cNvPr id="15" name="Text 13"/>
          <p:cNvSpPr/>
          <p:nvPr/>
        </p:nvSpPr>
        <p:spPr>
          <a:xfrm>
            <a:off x="868680" y="3886200"/>
            <a:ext cx="3017520" cy="8229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Jacob’s ladder</a:t>
            </a:r>
            <a:endParaRPr lang="en-US" sz="1600" dirty="0"/>
          </a:p>
        </p:txBody>
      </p:sp>
      <p:sp>
        <p:nvSpPr>
          <p:cNvPr id="16" name="Text 14"/>
          <p:cNvSpPr/>
          <p:nvPr/>
        </p:nvSpPr>
        <p:spPr>
          <a:xfrm>
            <a:off x="3977640" y="3886200"/>
            <a:ext cx="726948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Genesis 28: angels ascending and descending, and the Lord is present. Jesus says He is that meeting place. The traffic between God and man runs through Him.</a:t>
            </a:r>
            <a:endParaRPr lang="en-US" sz="1600" dirty="0"/>
          </a:p>
        </p:txBody>
      </p:sp>
      <p:sp>
        <p:nvSpPr>
          <p:cNvPr id="17" name="Shape 15"/>
          <p:cNvSpPr/>
          <p:nvPr/>
        </p:nvSpPr>
        <p:spPr>
          <a:xfrm>
            <a:off x="685800" y="4928616"/>
            <a:ext cx="10789920" cy="1078992"/>
          </a:xfrm>
          <a:prstGeom prst="roundRect">
            <a:avLst>
              <a:gd name="adj" fmla="val 4237"/>
            </a:avLst>
          </a:prstGeom>
          <a:solidFill>
            <a:srgbClr val="FFFFFF"/>
          </a:solidFill>
          <a:ln w="12700">
            <a:solidFill>
              <a:srgbClr val="D9D5CC"/>
            </a:solidFill>
            <a:prstDash val="solid"/>
          </a:ln>
        </p:spPr>
        <p:txBody>
          <a:bodyPr/>
          <a:lstStyle/>
          <a:p>
            <a:endParaRPr lang="en-US"/>
          </a:p>
        </p:txBody>
      </p:sp>
      <p:sp>
        <p:nvSpPr>
          <p:cNvPr id="18" name="Text 16"/>
          <p:cNvSpPr/>
          <p:nvPr/>
        </p:nvSpPr>
        <p:spPr>
          <a:xfrm>
            <a:off x="868680" y="5056632"/>
            <a:ext cx="3017520" cy="8229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Son of Man</a:t>
            </a:r>
            <a:endParaRPr lang="en-US" sz="1600" dirty="0"/>
          </a:p>
        </p:txBody>
      </p:sp>
      <p:sp>
        <p:nvSpPr>
          <p:cNvPr id="19" name="Text 17"/>
          <p:cNvSpPr/>
          <p:nvPr/>
        </p:nvSpPr>
        <p:spPr>
          <a:xfrm>
            <a:off x="3977640" y="5056632"/>
            <a:ext cx="726948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Daniel 7:13–14. Jesus’ most frequent self-title. Dominion given. Humiliation and glory in one name.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John 20:31 is already being spoken by fishermen.</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THE STACK</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Titles now on the table</a:t>
            </a:r>
            <a:endParaRPr lang="en-US" sz="2600" dirty="0"/>
          </a:p>
        </p:txBody>
      </p:sp>
      <p:sp>
        <p:nvSpPr>
          <p:cNvPr id="8" name="Shape 6"/>
          <p:cNvSpPr/>
          <p:nvPr/>
        </p:nvSpPr>
        <p:spPr>
          <a:xfrm>
            <a:off x="685800" y="1417320"/>
            <a:ext cx="5440680" cy="1024128"/>
          </a:xfrm>
          <a:prstGeom prst="roundRect">
            <a:avLst>
              <a:gd name="adj" fmla="val 4464"/>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886968" y="1527048"/>
            <a:ext cx="5029200" cy="3657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Lamb of God</a:t>
            </a:r>
            <a:endParaRPr lang="en-US" sz="1600" dirty="0"/>
          </a:p>
        </p:txBody>
      </p:sp>
      <p:sp>
        <p:nvSpPr>
          <p:cNvPr id="10" name="Text 8"/>
          <p:cNvSpPr/>
          <p:nvPr/>
        </p:nvSpPr>
        <p:spPr>
          <a:xfrm>
            <a:off x="886968" y="1892808"/>
            <a:ext cx="5029200" cy="411480"/>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who takes away the sin of the world</a:t>
            </a:r>
            <a:endParaRPr lang="en-US" sz="1500" dirty="0"/>
          </a:p>
        </p:txBody>
      </p:sp>
      <p:sp>
        <p:nvSpPr>
          <p:cNvPr id="11" name="Shape 9"/>
          <p:cNvSpPr/>
          <p:nvPr/>
        </p:nvSpPr>
        <p:spPr>
          <a:xfrm>
            <a:off x="685800" y="2560320"/>
            <a:ext cx="5440680" cy="1024128"/>
          </a:xfrm>
          <a:prstGeom prst="roundRect">
            <a:avLst>
              <a:gd name="adj" fmla="val 4464"/>
            </a:avLst>
          </a:prstGeom>
          <a:solidFill>
            <a:srgbClr val="FFFFFF"/>
          </a:solidFill>
          <a:ln w="12700">
            <a:solidFill>
              <a:srgbClr val="D9D5CC"/>
            </a:solidFill>
            <a:prstDash val="solid"/>
          </a:ln>
        </p:spPr>
        <p:txBody>
          <a:bodyPr/>
          <a:lstStyle/>
          <a:p>
            <a:endParaRPr lang="en-US"/>
          </a:p>
        </p:txBody>
      </p:sp>
      <p:sp>
        <p:nvSpPr>
          <p:cNvPr id="12" name="Text 10"/>
          <p:cNvSpPr/>
          <p:nvPr/>
        </p:nvSpPr>
        <p:spPr>
          <a:xfrm>
            <a:off x="886968" y="2670048"/>
            <a:ext cx="5029200" cy="3657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He who baptizes</a:t>
            </a:r>
            <a:endParaRPr lang="en-US" sz="1600" dirty="0"/>
          </a:p>
        </p:txBody>
      </p:sp>
      <p:sp>
        <p:nvSpPr>
          <p:cNvPr id="13" name="Text 11"/>
          <p:cNvSpPr/>
          <p:nvPr/>
        </p:nvSpPr>
        <p:spPr>
          <a:xfrm>
            <a:off x="886968" y="3035808"/>
            <a:ext cx="5029200" cy="411480"/>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with the Holy Spirit</a:t>
            </a:r>
            <a:endParaRPr lang="en-US" sz="1500" dirty="0"/>
          </a:p>
        </p:txBody>
      </p:sp>
      <p:sp>
        <p:nvSpPr>
          <p:cNvPr id="14" name="Shape 12"/>
          <p:cNvSpPr/>
          <p:nvPr/>
        </p:nvSpPr>
        <p:spPr>
          <a:xfrm>
            <a:off x="685800" y="3703320"/>
            <a:ext cx="5440680" cy="1024128"/>
          </a:xfrm>
          <a:prstGeom prst="roundRect">
            <a:avLst>
              <a:gd name="adj" fmla="val 4464"/>
            </a:avLst>
          </a:prstGeom>
          <a:solidFill>
            <a:srgbClr val="FFFFFF"/>
          </a:solidFill>
          <a:ln w="12700">
            <a:solidFill>
              <a:srgbClr val="D9D5CC"/>
            </a:solidFill>
            <a:prstDash val="solid"/>
          </a:ln>
        </p:spPr>
        <p:txBody>
          <a:bodyPr/>
          <a:lstStyle/>
          <a:p>
            <a:endParaRPr lang="en-US"/>
          </a:p>
        </p:txBody>
      </p:sp>
      <p:sp>
        <p:nvSpPr>
          <p:cNvPr id="15" name="Text 13"/>
          <p:cNvSpPr/>
          <p:nvPr/>
        </p:nvSpPr>
        <p:spPr>
          <a:xfrm>
            <a:off x="886968" y="3813048"/>
            <a:ext cx="5029200" cy="3657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Messiah / Christ</a:t>
            </a:r>
            <a:endParaRPr lang="en-US" sz="1600" dirty="0"/>
          </a:p>
        </p:txBody>
      </p:sp>
      <p:sp>
        <p:nvSpPr>
          <p:cNvPr id="16" name="Text 14"/>
          <p:cNvSpPr/>
          <p:nvPr/>
        </p:nvSpPr>
        <p:spPr>
          <a:xfrm>
            <a:off x="886968" y="4178808"/>
            <a:ext cx="5029200" cy="411480"/>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Andrew, after the night</a:t>
            </a:r>
            <a:endParaRPr lang="en-US" sz="1500" dirty="0"/>
          </a:p>
        </p:txBody>
      </p:sp>
      <p:sp>
        <p:nvSpPr>
          <p:cNvPr id="17" name="Shape 15"/>
          <p:cNvSpPr/>
          <p:nvPr/>
        </p:nvSpPr>
        <p:spPr>
          <a:xfrm>
            <a:off x="685800" y="4846320"/>
            <a:ext cx="5440680" cy="1024128"/>
          </a:xfrm>
          <a:prstGeom prst="roundRect">
            <a:avLst>
              <a:gd name="adj" fmla="val 4464"/>
            </a:avLst>
          </a:prstGeom>
          <a:solidFill>
            <a:srgbClr val="FFFFFF"/>
          </a:solidFill>
          <a:ln w="12700">
            <a:solidFill>
              <a:srgbClr val="D9D5CC"/>
            </a:solidFill>
            <a:prstDash val="solid"/>
          </a:ln>
        </p:spPr>
        <p:txBody>
          <a:bodyPr/>
          <a:lstStyle/>
          <a:p>
            <a:endParaRPr lang="en-US"/>
          </a:p>
        </p:txBody>
      </p:sp>
      <p:sp>
        <p:nvSpPr>
          <p:cNvPr id="18" name="Text 16"/>
          <p:cNvSpPr/>
          <p:nvPr/>
        </p:nvSpPr>
        <p:spPr>
          <a:xfrm>
            <a:off x="886968" y="4956048"/>
            <a:ext cx="5029200" cy="3657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The One written</a:t>
            </a:r>
            <a:endParaRPr lang="en-US" sz="1600" dirty="0"/>
          </a:p>
        </p:txBody>
      </p:sp>
      <p:sp>
        <p:nvSpPr>
          <p:cNvPr id="19" name="Text 17"/>
          <p:cNvSpPr/>
          <p:nvPr/>
        </p:nvSpPr>
        <p:spPr>
          <a:xfrm>
            <a:off x="886968" y="5321808"/>
            <a:ext cx="5029200" cy="411480"/>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Moses and the Prophets — Philip</a:t>
            </a:r>
            <a:endParaRPr lang="en-US" sz="1500" dirty="0"/>
          </a:p>
        </p:txBody>
      </p:sp>
      <p:sp>
        <p:nvSpPr>
          <p:cNvPr id="20" name="Shape 18"/>
          <p:cNvSpPr/>
          <p:nvPr/>
        </p:nvSpPr>
        <p:spPr>
          <a:xfrm>
            <a:off x="6355080" y="1417320"/>
            <a:ext cx="5440680" cy="1024128"/>
          </a:xfrm>
          <a:prstGeom prst="roundRect">
            <a:avLst>
              <a:gd name="adj" fmla="val 4464"/>
            </a:avLst>
          </a:prstGeom>
          <a:solidFill>
            <a:srgbClr val="FFFFFF"/>
          </a:solidFill>
          <a:ln w="12700">
            <a:solidFill>
              <a:srgbClr val="D9D5CC"/>
            </a:solidFill>
            <a:prstDash val="solid"/>
          </a:ln>
        </p:spPr>
        <p:txBody>
          <a:bodyPr/>
          <a:lstStyle/>
          <a:p>
            <a:endParaRPr lang="en-US"/>
          </a:p>
        </p:txBody>
      </p:sp>
      <p:sp>
        <p:nvSpPr>
          <p:cNvPr id="21" name="Text 19"/>
          <p:cNvSpPr/>
          <p:nvPr/>
        </p:nvSpPr>
        <p:spPr>
          <a:xfrm>
            <a:off x="6556248" y="1527048"/>
            <a:ext cx="5029200" cy="3657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Son of God</a:t>
            </a:r>
            <a:endParaRPr lang="en-US" sz="1600" dirty="0"/>
          </a:p>
        </p:txBody>
      </p:sp>
      <p:sp>
        <p:nvSpPr>
          <p:cNvPr id="22" name="Text 20"/>
          <p:cNvSpPr/>
          <p:nvPr/>
        </p:nvSpPr>
        <p:spPr>
          <a:xfrm>
            <a:off x="6556248" y="1892808"/>
            <a:ext cx="5029200" cy="411480"/>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Baptist at the river; Nathanael at the end</a:t>
            </a:r>
            <a:endParaRPr lang="en-US" sz="1500" dirty="0"/>
          </a:p>
        </p:txBody>
      </p:sp>
      <p:sp>
        <p:nvSpPr>
          <p:cNvPr id="23" name="Shape 21"/>
          <p:cNvSpPr/>
          <p:nvPr/>
        </p:nvSpPr>
        <p:spPr>
          <a:xfrm>
            <a:off x="6355080" y="2560320"/>
            <a:ext cx="5440680" cy="1024128"/>
          </a:xfrm>
          <a:prstGeom prst="roundRect">
            <a:avLst>
              <a:gd name="adj" fmla="val 4464"/>
            </a:avLst>
          </a:prstGeom>
          <a:solidFill>
            <a:srgbClr val="FFFFFF"/>
          </a:solidFill>
          <a:ln w="12700">
            <a:solidFill>
              <a:srgbClr val="D9D5CC"/>
            </a:solidFill>
            <a:prstDash val="solid"/>
          </a:ln>
        </p:spPr>
        <p:txBody>
          <a:bodyPr/>
          <a:lstStyle/>
          <a:p>
            <a:endParaRPr lang="en-US"/>
          </a:p>
        </p:txBody>
      </p:sp>
      <p:sp>
        <p:nvSpPr>
          <p:cNvPr id="24" name="Text 22"/>
          <p:cNvSpPr/>
          <p:nvPr/>
        </p:nvSpPr>
        <p:spPr>
          <a:xfrm>
            <a:off x="6556248" y="2670048"/>
            <a:ext cx="5029200" cy="3657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King of Israel</a:t>
            </a:r>
            <a:endParaRPr lang="en-US" sz="1600" dirty="0"/>
          </a:p>
        </p:txBody>
      </p:sp>
      <p:sp>
        <p:nvSpPr>
          <p:cNvPr id="25" name="Text 23"/>
          <p:cNvSpPr/>
          <p:nvPr/>
        </p:nvSpPr>
        <p:spPr>
          <a:xfrm>
            <a:off x="6556248" y="3035808"/>
            <a:ext cx="5029200" cy="411480"/>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the promised ruler</a:t>
            </a:r>
            <a:endParaRPr lang="en-US" sz="1500" dirty="0"/>
          </a:p>
        </p:txBody>
      </p:sp>
      <p:sp>
        <p:nvSpPr>
          <p:cNvPr id="26" name="Shape 24"/>
          <p:cNvSpPr/>
          <p:nvPr/>
        </p:nvSpPr>
        <p:spPr>
          <a:xfrm>
            <a:off x="6355080" y="3703320"/>
            <a:ext cx="5440680" cy="1024128"/>
          </a:xfrm>
          <a:prstGeom prst="roundRect">
            <a:avLst>
              <a:gd name="adj" fmla="val 4464"/>
            </a:avLst>
          </a:prstGeom>
          <a:solidFill>
            <a:srgbClr val="FFFFFF"/>
          </a:solidFill>
          <a:ln w="12700">
            <a:solidFill>
              <a:srgbClr val="D9D5CC"/>
            </a:solidFill>
            <a:prstDash val="solid"/>
          </a:ln>
        </p:spPr>
        <p:txBody>
          <a:bodyPr/>
          <a:lstStyle/>
          <a:p>
            <a:endParaRPr lang="en-US"/>
          </a:p>
        </p:txBody>
      </p:sp>
      <p:sp>
        <p:nvSpPr>
          <p:cNvPr id="27" name="Text 25"/>
          <p:cNvSpPr/>
          <p:nvPr/>
        </p:nvSpPr>
        <p:spPr>
          <a:xfrm>
            <a:off x="6556248" y="3813048"/>
            <a:ext cx="5029200" cy="36576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Son of Man</a:t>
            </a:r>
            <a:endParaRPr lang="en-US" sz="1600" dirty="0"/>
          </a:p>
        </p:txBody>
      </p:sp>
      <p:sp>
        <p:nvSpPr>
          <p:cNvPr id="28" name="Text 26"/>
          <p:cNvSpPr/>
          <p:nvPr/>
        </p:nvSpPr>
        <p:spPr>
          <a:xfrm>
            <a:off x="6556248" y="4178808"/>
            <a:ext cx="5029200" cy="411480"/>
          </a:xfrm>
          <a:prstGeom prst="rect">
            <a:avLst/>
          </a:prstGeom>
          <a:noFill/>
          <a:ln/>
        </p:spPr>
        <p:txBody>
          <a:bodyPr wrap="square" lIns="0" tIns="0" rIns="0" bIns="0" rtlCol="0" anchor="ctr"/>
          <a:lstStyle/>
          <a:p>
            <a:pPr marL="0" indent="0">
              <a:buNone/>
            </a:pPr>
            <a:r>
              <a:rPr lang="en-US" sz="1500" dirty="0">
                <a:solidFill>
                  <a:srgbClr val="1A1A1A"/>
                </a:solidFill>
                <a:latin typeface="Calibri" pitchFamily="34" charset="0"/>
                <a:ea typeface="Calibri" pitchFamily="34" charset="-122"/>
                <a:cs typeface="Calibri" pitchFamily="34" charset="-120"/>
              </a:rPr>
              <a:t>heaven open — Jacob’s ladder</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Do not stop at knowing the titles. Follow. Then speak.</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HOW SALVATION LOOKS HERE</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Seeking soul  ·  Seeking Savior  ·  Seeking saint</a:t>
            </a:r>
            <a:endParaRPr lang="en-US" sz="2600" dirty="0"/>
          </a:p>
        </p:txBody>
      </p:sp>
      <p:sp>
        <p:nvSpPr>
          <p:cNvPr id="8" name="Shape 6"/>
          <p:cNvSpPr/>
          <p:nvPr/>
        </p:nvSpPr>
        <p:spPr>
          <a:xfrm>
            <a:off x="68580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886968" y="1783080"/>
            <a:ext cx="3163824" cy="1005840"/>
          </a:xfrm>
          <a:prstGeom prst="rect">
            <a:avLst/>
          </a:prstGeom>
          <a:noFill/>
          <a:ln/>
        </p:spPr>
        <p:txBody>
          <a:bodyPr wrap="square" lIns="0" tIns="0" rIns="0" bIns="0" rtlCol="0" anchor="ctr"/>
          <a:lstStyle/>
          <a:p>
            <a:pPr marL="0" indent="0">
              <a:buNone/>
            </a:pPr>
            <a:r>
              <a:rPr lang="en-US" sz="2000" dirty="0">
                <a:solidFill>
                  <a:srgbClr val="7B2D26"/>
                </a:solidFill>
                <a:latin typeface="Georgia" pitchFamily="34" charset="0"/>
                <a:ea typeface="Georgia" pitchFamily="34" charset="-122"/>
                <a:cs typeface="Georgia" pitchFamily="34" charset="-120"/>
              </a:rPr>
              <a:t>A seeking soul</a:t>
            </a:r>
            <a:endParaRPr lang="en-US" sz="2000" dirty="0"/>
          </a:p>
        </p:txBody>
      </p:sp>
      <p:sp>
        <p:nvSpPr>
          <p:cNvPr id="10" name="Text 8"/>
          <p:cNvSpPr/>
          <p:nvPr/>
        </p:nvSpPr>
        <p:spPr>
          <a:xfrm>
            <a:off x="886968" y="2926080"/>
            <a:ext cx="3163824" cy="283464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“What are you seeking?” They stay. They ask. They come and see.</a:t>
            </a:r>
            <a:endParaRPr lang="en-US" sz="1700" dirty="0"/>
          </a:p>
        </p:txBody>
      </p:sp>
      <p:sp>
        <p:nvSpPr>
          <p:cNvPr id="11" name="Shape 9"/>
          <p:cNvSpPr/>
          <p:nvPr/>
        </p:nvSpPr>
        <p:spPr>
          <a:xfrm>
            <a:off x="443484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12" name="Text 10"/>
          <p:cNvSpPr/>
          <p:nvPr/>
        </p:nvSpPr>
        <p:spPr>
          <a:xfrm>
            <a:off x="4636008" y="1783080"/>
            <a:ext cx="3163824" cy="1005840"/>
          </a:xfrm>
          <a:prstGeom prst="rect">
            <a:avLst/>
          </a:prstGeom>
          <a:noFill/>
          <a:ln/>
        </p:spPr>
        <p:txBody>
          <a:bodyPr wrap="square" lIns="0" tIns="0" rIns="0" bIns="0" rtlCol="0" anchor="ctr"/>
          <a:lstStyle/>
          <a:p>
            <a:pPr marL="0" indent="0">
              <a:buNone/>
            </a:pPr>
            <a:r>
              <a:rPr lang="en-US" sz="2000" dirty="0">
                <a:solidFill>
                  <a:srgbClr val="7B2D26"/>
                </a:solidFill>
                <a:latin typeface="Georgia" pitchFamily="34" charset="0"/>
                <a:ea typeface="Georgia" pitchFamily="34" charset="-122"/>
                <a:cs typeface="Georgia" pitchFamily="34" charset="-120"/>
              </a:rPr>
              <a:t>A seeking Savior</a:t>
            </a:r>
            <a:endParaRPr lang="en-US" sz="2000" dirty="0"/>
          </a:p>
        </p:txBody>
      </p:sp>
      <p:sp>
        <p:nvSpPr>
          <p:cNvPr id="13" name="Text 11"/>
          <p:cNvSpPr/>
          <p:nvPr/>
        </p:nvSpPr>
        <p:spPr>
          <a:xfrm>
            <a:off x="4636008" y="2926080"/>
            <a:ext cx="3163824" cy="283464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He turns. He says Come. He finds Philip. He sees Nathanael before Philip does. Initiative is His.</a:t>
            </a:r>
            <a:endParaRPr lang="en-US" sz="1700" dirty="0"/>
          </a:p>
        </p:txBody>
      </p:sp>
      <p:sp>
        <p:nvSpPr>
          <p:cNvPr id="14" name="Shape 12"/>
          <p:cNvSpPr/>
          <p:nvPr/>
        </p:nvSpPr>
        <p:spPr>
          <a:xfrm>
            <a:off x="8183880" y="1554480"/>
            <a:ext cx="3566160" cy="4480560"/>
          </a:xfrm>
          <a:prstGeom prst="roundRect">
            <a:avLst>
              <a:gd name="adj" fmla="val 1538"/>
            </a:avLst>
          </a:prstGeom>
          <a:solidFill>
            <a:srgbClr val="FFFFFF"/>
          </a:solidFill>
          <a:ln w="12700">
            <a:solidFill>
              <a:srgbClr val="D9D5CC"/>
            </a:solidFill>
            <a:prstDash val="solid"/>
          </a:ln>
        </p:spPr>
        <p:txBody>
          <a:bodyPr/>
          <a:lstStyle/>
          <a:p>
            <a:endParaRPr lang="en-US"/>
          </a:p>
        </p:txBody>
      </p:sp>
      <p:sp>
        <p:nvSpPr>
          <p:cNvPr id="15" name="Text 13"/>
          <p:cNvSpPr/>
          <p:nvPr/>
        </p:nvSpPr>
        <p:spPr>
          <a:xfrm>
            <a:off x="8385048" y="1783080"/>
            <a:ext cx="3163824" cy="1005840"/>
          </a:xfrm>
          <a:prstGeom prst="rect">
            <a:avLst/>
          </a:prstGeom>
          <a:noFill/>
          <a:ln/>
        </p:spPr>
        <p:txBody>
          <a:bodyPr wrap="square" lIns="0" tIns="0" rIns="0" bIns="0" rtlCol="0" anchor="ctr"/>
          <a:lstStyle/>
          <a:p>
            <a:pPr marL="0" indent="0">
              <a:buNone/>
            </a:pPr>
            <a:r>
              <a:rPr lang="en-US" sz="2000" dirty="0">
                <a:solidFill>
                  <a:srgbClr val="7B2D26"/>
                </a:solidFill>
                <a:latin typeface="Georgia" pitchFamily="34" charset="0"/>
                <a:ea typeface="Georgia" pitchFamily="34" charset="-122"/>
                <a:cs typeface="Georgia" pitchFamily="34" charset="-120"/>
              </a:rPr>
              <a:t>A seeking saint</a:t>
            </a:r>
            <a:endParaRPr lang="en-US" sz="2000" dirty="0"/>
          </a:p>
        </p:txBody>
      </p:sp>
      <p:sp>
        <p:nvSpPr>
          <p:cNvPr id="16" name="Text 14"/>
          <p:cNvSpPr/>
          <p:nvPr/>
        </p:nvSpPr>
        <p:spPr>
          <a:xfrm>
            <a:off x="8385048" y="2926080"/>
            <a:ext cx="3163824" cy="283464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Andrew finds Peter. Philip finds Nathanael. The first instinct of a new disciple is to bring someone else: We have found Him. Come and see.</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832"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hlinkClick r:id="" action="ppaction://noaction"/>
              </a:rPr>
              <a:t>Daniel 7:13–14 ESV  ·  biblegateway.com/passage/?search=Daniel+7:13-14&amp;version=ESV</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THE TEXT</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Son of Man — Daniel 7:13–14</a:t>
            </a:r>
            <a:endParaRPr lang="en-US" sz="2600" dirty="0"/>
          </a:p>
        </p:txBody>
      </p:sp>
      <p:sp>
        <p:nvSpPr>
          <p:cNvPr id="8" name="Shape 6"/>
          <p:cNvSpPr/>
          <p:nvPr/>
        </p:nvSpPr>
        <p:spPr>
          <a:xfrm>
            <a:off x="685800" y="2408903"/>
            <a:ext cx="10789920" cy="2851355"/>
          </a:xfrm>
          <a:prstGeom prst="roundRect">
            <a:avLst>
              <a:gd name="adj" fmla="val 1165"/>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960120" y="1691640"/>
            <a:ext cx="10241280" cy="4297680"/>
          </a:xfrm>
          <a:prstGeom prst="rect">
            <a:avLst/>
          </a:prstGeom>
          <a:noFill/>
          <a:ln/>
        </p:spPr>
        <p:txBody>
          <a:bodyPr wrap="square" lIns="0" tIns="0" rIns="0" bIns="0" rtlCol="0" anchor="ctr"/>
          <a:lstStyle/>
          <a:p>
            <a:pPr marL="0" indent="0">
              <a:buNone/>
            </a:pPr>
            <a:r>
              <a:rPr lang="en-US" sz="1600" i="1" dirty="0">
                <a:solidFill>
                  <a:srgbClr val="1A1A1A"/>
                </a:solidFill>
                <a:latin typeface="Georgia" pitchFamily="34" charset="0"/>
                <a:ea typeface="Georgia" pitchFamily="34" charset="-122"/>
                <a:cs typeface="Georgia" pitchFamily="34" charset="-120"/>
              </a:rPr>
              <a:t>I saw in the night visions, and behold, with the clouds of heaven there came one like a son of man, and he came to the Ancient of Days and was presented before him. And to him was given dominion and glory and a kingdom, that all peoples, nations, and languages should serve him; his dominion is an everlasting dominion, which shall not pass away, and his kingdom one that shall not be destroyed.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832"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hlinkClick r:id="rId2"/>
              </a:rPr>
              <a:t>Genesis 28:10–17 ESV  ·  biblegateway.com/passage/?search=Genesis+28:10-17&amp;version=ESV</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THE TEXT</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Jacob’s Ladder — Genesis 28:10–17</a:t>
            </a:r>
            <a:endParaRPr lang="en-US" sz="2600" dirty="0"/>
          </a:p>
        </p:txBody>
      </p:sp>
      <p:sp>
        <p:nvSpPr>
          <p:cNvPr id="8" name="Shape 6"/>
          <p:cNvSpPr/>
          <p:nvPr/>
        </p:nvSpPr>
        <p:spPr>
          <a:xfrm>
            <a:off x="685800" y="1691640"/>
            <a:ext cx="10789920" cy="4297680"/>
          </a:xfrm>
          <a:prstGeom prst="roundRect">
            <a:avLst>
              <a:gd name="adj" fmla="val 1165"/>
            </a:avLst>
          </a:prstGeom>
          <a:solidFill>
            <a:srgbClr val="FFFFFF"/>
          </a:solidFill>
          <a:ln w="12700">
            <a:solidFill>
              <a:srgbClr val="D9D5CC"/>
            </a:solidFill>
            <a:prstDash val="solid"/>
          </a:ln>
        </p:spPr>
        <p:txBody>
          <a:bodyPr/>
          <a:lstStyle/>
          <a:p>
            <a:endParaRPr lang="en-US"/>
          </a:p>
        </p:txBody>
      </p:sp>
      <p:sp>
        <p:nvSpPr>
          <p:cNvPr id="9" name="Text 7"/>
          <p:cNvSpPr/>
          <p:nvPr/>
        </p:nvSpPr>
        <p:spPr>
          <a:xfrm>
            <a:off x="960120" y="1691640"/>
            <a:ext cx="10241280" cy="4297680"/>
          </a:xfrm>
          <a:prstGeom prst="rect">
            <a:avLst/>
          </a:prstGeom>
          <a:noFill/>
          <a:ln/>
        </p:spPr>
        <p:txBody>
          <a:bodyPr wrap="square" lIns="0" tIns="0" rIns="0" bIns="0" rtlCol="0" anchor="ctr"/>
          <a:lstStyle/>
          <a:p>
            <a:pPr marL="0" indent="0">
              <a:buNone/>
            </a:pPr>
            <a:r>
              <a:rPr lang="en-US" sz="1600" i="1" dirty="0">
                <a:solidFill>
                  <a:srgbClr val="1A1A1A"/>
                </a:solidFill>
                <a:latin typeface="Georgia" pitchFamily="34" charset="0"/>
                <a:ea typeface="Georgia" pitchFamily="34" charset="-122"/>
                <a:cs typeface="Georgia" pitchFamily="34" charset="-120"/>
              </a:rPr>
              <a:t>Jacob left Beersheba and went toward Haran. And he came to a certain place and stayed there that night, because the sun had set. Taking one of the stones of the place, he put it under his head and lay down in that place to sleep. </a:t>
            </a:r>
          </a:p>
          <a:p>
            <a:pPr marL="0" indent="0">
              <a:buNone/>
            </a:pPr>
            <a:endParaRPr lang="en-US" sz="1600" i="1" dirty="0">
              <a:solidFill>
                <a:srgbClr val="1A1A1A"/>
              </a:solidFill>
              <a:latin typeface="Georgia" pitchFamily="34" charset="0"/>
              <a:ea typeface="Georgia" pitchFamily="34" charset="-122"/>
              <a:cs typeface="Georgia" pitchFamily="34" charset="-120"/>
            </a:endParaRPr>
          </a:p>
          <a:p>
            <a:pPr marL="0" indent="0">
              <a:buNone/>
            </a:pPr>
            <a:r>
              <a:rPr lang="en-US" sz="1600" i="1" dirty="0">
                <a:solidFill>
                  <a:srgbClr val="1A1A1A"/>
                </a:solidFill>
                <a:latin typeface="Georgia" pitchFamily="34" charset="0"/>
                <a:ea typeface="Georgia" pitchFamily="34" charset="-122"/>
                <a:cs typeface="Georgia" pitchFamily="34" charset="-120"/>
              </a:rPr>
              <a:t>And he dreamed, and behold, there was a ladder set up on the earth, and the top of it reached to heaven. And behold, the angels of God were ascending and descending on it! And behold, the Lord stood above it and said, “I am the Lord, the God of Abraham your father and the God of Isaac… and in you and your offspring shall all the families of the earth be blessed… </a:t>
            </a:r>
          </a:p>
          <a:p>
            <a:pPr marL="0" indent="0">
              <a:buNone/>
            </a:pPr>
            <a:endParaRPr lang="en-US" sz="1600" i="1" dirty="0">
              <a:solidFill>
                <a:srgbClr val="1A1A1A"/>
              </a:solidFill>
              <a:latin typeface="Georgia" pitchFamily="34" charset="0"/>
              <a:ea typeface="Georgia" pitchFamily="34" charset="-122"/>
              <a:cs typeface="Georgia" pitchFamily="34" charset="-120"/>
            </a:endParaRPr>
          </a:p>
          <a:p>
            <a:pPr marL="0" indent="0">
              <a:buNone/>
            </a:pPr>
            <a:r>
              <a:rPr lang="en-US" sz="1600" i="1" dirty="0">
                <a:solidFill>
                  <a:srgbClr val="1A1A1A"/>
                </a:solidFill>
                <a:latin typeface="Georgia" pitchFamily="34" charset="0"/>
                <a:ea typeface="Georgia" pitchFamily="34" charset="-122"/>
                <a:cs typeface="Georgia" pitchFamily="34" charset="-120"/>
              </a:rPr>
              <a:t>Then Jacob awoke from his sleep and said, “Surely the Lord is in this place, and I did not know it.” And he was afraid and said, “How awesome is this place! This is none other than the house of God, and this is the gate of heaven.”</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Rectangle 1"/>
          <p:cNvSpPr/>
          <p:nvPr/>
        </p:nvSpPr>
        <p:spPr>
          <a:xfrm>
            <a:off x="685800" y="457200"/>
            <a:ext cx="146304" cy="146304"/>
          </a:xfrm>
          <a:prstGeom prst="rect">
            <a:avLst/>
          </a:prstGeom>
          <a:solidFill>
            <a:srgbClr val="7B2D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41832" y="420624"/>
            <a:ext cx="10515600" cy="237744"/>
          </a:xfrm>
          <a:prstGeom prst="rect">
            <a:avLst/>
          </a:prstGeom>
          <a:noFill/>
        </p:spPr>
        <p:txBody>
          <a:bodyPr wrap="square">
            <a:spAutoFit/>
          </a:bodyPr>
          <a:lstStyle/>
          <a:p>
            <a:pPr algn="l"/>
            <a:r>
              <a:rPr sz="1200" b="0" i="0">
                <a:solidFill>
                  <a:srgbClr val="7B2D26"/>
                </a:solidFill>
                <a:latin typeface="Calibri"/>
              </a:rPr>
              <a:t>VIDEO</a:t>
            </a:r>
          </a:p>
        </p:txBody>
      </p:sp>
      <p:sp>
        <p:nvSpPr>
          <p:cNvPr id="4" name="TextBox 3"/>
          <p:cNvSpPr txBox="1"/>
          <p:nvPr/>
        </p:nvSpPr>
        <p:spPr>
          <a:xfrm>
            <a:off x="685800" y="804672"/>
            <a:ext cx="10789920" cy="457200"/>
          </a:xfrm>
          <a:prstGeom prst="rect">
            <a:avLst/>
          </a:prstGeom>
          <a:noFill/>
        </p:spPr>
        <p:txBody>
          <a:bodyPr wrap="square">
            <a:spAutoFit/>
          </a:bodyPr>
          <a:lstStyle/>
          <a:p>
            <a:pPr algn="l"/>
            <a:r>
              <a:rPr sz="2600" b="0" i="0">
                <a:solidFill>
                  <a:srgbClr val="1A1A1A"/>
                </a:solidFill>
                <a:latin typeface="Georgia"/>
              </a:rPr>
              <a:t>Why Jesus Called Himself the Son of Man</a:t>
            </a:r>
          </a:p>
        </p:txBody>
      </p:sp>
      <p:pic>
        <p:nvPicPr>
          <p:cNvPr id="5" name="Picture 4" descr="yt-sonofman.jpg">
            <a:hlinkClick r:id="rId3"/>
          </p:cNvPr>
          <p:cNvPicPr>
            <a:picLocks noChangeAspect="1"/>
          </p:cNvPicPr>
          <p:nvPr/>
        </p:nvPicPr>
        <p:blipFill>
          <a:blip r:embed="rId4"/>
          <a:stretch>
            <a:fillRect/>
          </a:stretch>
        </p:blipFill>
        <p:spPr>
          <a:xfrm>
            <a:off x="685800" y="1508760"/>
            <a:ext cx="5852160" cy="3291840"/>
          </a:xfrm>
          <a:prstGeom prst="rect">
            <a:avLst/>
          </a:prstGeom>
        </p:spPr>
      </p:pic>
      <p:sp>
        <p:nvSpPr>
          <p:cNvPr id="6" name="Rounded Rectangle 5"/>
          <p:cNvSpPr/>
          <p:nvPr/>
        </p:nvSpPr>
        <p:spPr>
          <a:xfrm>
            <a:off x="6766560" y="1508760"/>
            <a:ext cx="4709160" cy="3291840"/>
          </a:xfrm>
          <a:prstGeom prst="roundRect">
            <a:avLst/>
          </a:prstGeom>
          <a:solidFill>
            <a:srgbClr val="FFFFFF"/>
          </a:solidFill>
          <a:ln>
            <a:solidFill>
              <a:srgbClr val="D9D5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949440" y="1691640"/>
            <a:ext cx="4343400" cy="365760"/>
          </a:xfrm>
          <a:prstGeom prst="rect">
            <a:avLst/>
          </a:prstGeom>
          <a:noFill/>
        </p:spPr>
        <p:txBody>
          <a:bodyPr wrap="square">
            <a:spAutoFit/>
          </a:bodyPr>
          <a:lstStyle/>
          <a:p>
            <a:pPr algn="l"/>
            <a:r>
              <a:rPr sz="1400" b="0" i="0">
                <a:solidFill>
                  <a:srgbClr val="7B2D26"/>
                </a:solidFill>
                <a:latin typeface="Georgia"/>
              </a:rPr>
              <a:t>Bible Project</a:t>
            </a:r>
          </a:p>
        </p:txBody>
      </p:sp>
      <p:sp>
        <p:nvSpPr>
          <p:cNvPr id="8" name="TextBox 7"/>
          <p:cNvSpPr txBox="1"/>
          <p:nvPr/>
        </p:nvSpPr>
        <p:spPr>
          <a:xfrm>
            <a:off x="6949440" y="2103120"/>
            <a:ext cx="4343400" cy="1280160"/>
          </a:xfrm>
          <a:prstGeom prst="rect">
            <a:avLst/>
          </a:prstGeom>
          <a:noFill/>
        </p:spPr>
        <p:txBody>
          <a:bodyPr wrap="square">
            <a:spAutoFit/>
          </a:bodyPr>
          <a:lstStyle/>
          <a:p>
            <a:pPr algn="l"/>
            <a:r>
              <a:rPr sz="1600" b="0" i="0">
                <a:solidFill>
                  <a:srgbClr val="1A1A1A"/>
                </a:solidFill>
                <a:latin typeface="Calibri"/>
              </a:rPr>
              <a:t>Jesus’ own title, Son of Man — Daniel 7 and the human one who overcomes evil. Fits John 1:51.</a:t>
            </a:r>
          </a:p>
        </p:txBody>
      </p:sp>
      <p:sp>
        <p:nvSpPr>
          <p:cNvPr id="9" name="TextBox 8"/>
          <p:cNvSpPr txBox="1"/>
          <p:nvPr/>
        </p:nvSpPr>
        <p:spPr>
          <a:xfrm>
            <a:off x="6949440" y="3520440"/>
            <a:ext cx="4343400" cy="914400"/>
          </a:xfrm>
          <a:prstGeom prst="rect">
            <a:avLst/>
          </a:prstGeom>
          <a:noFill/>
        </p:spPr>
        <p:txBody>
          <a:bodyPr wrap="square">
            <a:spAutoFit/>
          </a:bodyPr>
          <a:lstStyle/>
          <a:p>
            <a:pPr algn="l"/>
            <a:r>
              <a:rPr sz="1600" dirty="0">
                <a:solidFill>
                  <a:srgbClr val="7B2D26"/>
                </a:solidFill>
                <a:latin typeface="Calibri"/>
                <a:hlinkClick r:id="rId3"/>
              </a:rPr>
              <a:t>youtu.be/z6cWEcqxhlI</a:t>
            </a:r>
          </a:p>
          <a:p>
            <a:r>
              <a:rPr sz="1600" dirty="0">
                <a:solidFill>
                  <a:srgbClr val="7B2D26"/>
                </a:solidFill>
                <a:latin typeface="Calibri"/>
                <a:hlinkClick r:id="rId3"/>
              </a:rPr>
              <a:t>Play on YouTube</a:t>
            </a:r>
          </a:p>
        </p:txBody>
      </p:sp>
      <p:sp>
        <p:nvSpPr>
          <p:cNvPr id="10" name="TextBox 9"/>
          <p:cNvSpPr txBox="1"/>
          <p:nvPr/>
        </p:nvSpPr>
        <p:spPr>
          <a:xfrm>
            <a:off x="685800" y="6464808"/>
            <a:ext cx="10820400" cy="237744"/>
          </a:xfrm>
          <a:prstGeom prst="rect">
            <a:avLst/>
          </a:prstGeom>
          <a:noFill/>
        </p:spPr>
        <p:txBody>
          <a:bodyPr wrap="square">
            <a:spAutoFit/>
          </a:bodyPr>
          <a:lstStyle/>
          <a:p>
            <a:pPr algn="l"/>
            <a:r>
              <a:rPr sz="1100" b="0" i="0">
                <a:solidFill>
                  <a:srgbClr val="7A7A7A"/>
                </a:solidFill>
                <a:latin typeface="Calibri"/>
              </a:rPr>
              <a:t>Click the preview or the link  ·  youtu.be/z6cWEcqxhlI</a:t>
            </a:r>
          </a:p>
        </p:txBody>
      </p:sp>
      <p:pic>
        <p:nvPicPr>
          <p:cNvPr id="11" name="Online Media 10" title="Why Jesus Called Himself the Son of Man">
            <a:hlinkClick r:id="" action="ppaction://media"/>
            <a:extLst>
              <a:ext uri="{FF2B5EF4-FFF2-40B4-BE49-F238E27FC236}">
                <a16:creationId xmlns:a16="http://schemas.microsoft.com/office/drawing/2014/main" id="{5AAE7B18-024B-D2A6-D7AF-DED3F0FBD535}"/>
              </a:ext>
            </a:extLst>
          </p:cNvPr>
          <p:cNvPicPr>
            <a:picLocks noRot="1" noChangeAspect="1"/>
          </p:cNvPicPr>
          <p:nvPr>
            <a:videoFile r:link="rId1"/>
          </p:nvPr>
        </p:nvPicPr>
        <p:blipFill>
          <a:blip r:embed="rId5"/>
          <a:stretch>
            <a:fillRect/>
          </a:stretch>
        </p:blipFill>
        <p:spPr>
          <a:xfrm>
            <a:off x="685800" y="1490570"/>
            <a:ext cx="5863044" cy="33100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9832"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Knowing is not yet following. Following is not yet bringing.</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FOR THE TABLE</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Do not stop at the titles</a:t>
            </a:r>
            <a:endParaRPr lang="en-US" sz="2600" dirty="0"/>
          </a:p>
        </p:txBody>
      </p:sp>
      <p:sp>
        <p:nvSpPr>
          <p:cNvPr id="8" name="Text 6"/>
          <p:cNvSpPr/>
          <p:nvPr/>
        </p:nvSpPr>
        <p:spPr>
          <a:xfrm>
            <a:off x="685800" y="1417320"/>
            <a:ext cx="10789920" cy="82296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1. Jesus’ first question is “What are you seeking?” What are you actually after — a king of your own making, or the Lamb?</a:t>
            </a:r>
            <a:endParaRPr lang="en-US" sz="1700" dirty="0"/>
          </a:p>
        </p:txBody>
      </p:sp>
      <p:sp>
        <p:nvSpPr>
          <p:cNvPr id="9" name="Text 7"/>
          <p:cNvSpPr/>
          <p:nvPr/>
        </p:nvSpPr>
        <p:spPr>
          <a:xfrm>
            <a:off x="685800" y="2331720"/>
            <a:ext cx="10789920" cy="82296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2. Where are you still arguing “Can anything good come from…?” instead of coming to see?</a:t>
            </a:r>
            <a:endParaRPr lang="en-US" sz="1700" dirty="0"/>
          </a:p>
        </p:txBody>
      </p:sp>
      <p:sp>
        <p:nvSpPr>
          <p:cNvPr id="10" name="Text 8"/>
          <p:cNvSpPr/>
          <p:nvPr/>
        </p:nvSpPr>
        <p:spPr>
          <a:xfrm>
            <a:off x="685800" y="3246120"/>
            <a:ext cx="10789920" cy="82296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3. Andrew and Philip do not win the argument. They issue an invitation. Whom do you need to bring with “Come and see”?</a:t>
            </a:r>
            <a:endParaRPr lang="en-US" sz="1700" dirty="0"/>
          </a:p>
        </p:txBody>
      </p:sp>
      <p:sp>
        <p:nvSpPr>
          <p:cNvPr id="11" name="Text 9"/>
          <p:cNvSpPr/>
          <p:nvPr/>
        </p:nvSpPr>
        <p:spPr>
          <a:xfrm>
            <a:off x="685800" y="4160520"/>
            <a:ext cx="10789920" cy="82296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4. Nathanael believed because Jesus knew him. Jesus says greater things are coming. What would it mean to stay for those?</a:t>
            </a:r>
            <a:endParaRPr lang="en-US" sz="1700" dirty="0"/>
          </a:p>
        </p:txBody>
      </p:sp>
      <p:sp>
        <p:nvSpPr>
          <p:cNvPr id="12" name="Text 10"/>
          <p:cNvSpPr/>
          <p:nvPr/>
        </p:nvSpPr>
        <p:spPr>
          <a:xfrm>
            <a:off x="685800" y="5074920"/>
            <a:ext cx="10789920" cy="82296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5. Heaven open on the Son of Man: do you treat Jesus as a teacher only, or as the one place God and man meet?</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7F5F0"/>
          </a:solidFill>
          <a:ln/>
        </p:spPr>
        <p:txBody>
          <a:bodyPr/>
          <a:lstStyle/>
          <a:p>
            <a:endParaRPr lang="en-US"/>
          </a:p>
        </p:txBody>
      </p:sp>
      <p:sp>
        <p:nvSpPr>
          <p:cNvPr id="3" name="Shape 1"/>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64808"/>
            <a:ext cx="10820400" cy="237744"/>
          </a:xfrm>
          <a:prstGeom prst="rect">
            <a:avLst/>
          </a:prstGeom>
          <a:noFill/>
          <a:ln/>
        </p:spPr>
        <p:txBody>
          <a:bodyPr wrap="square" lIns="0" tIns="0" rIns="0" bIns="0" rtlCol="0" anchor="ctr"/>
          <a:lstStyle/>
          <a:p>
            <a:pPr marL="0" indent="0">
              <a:buNone/>
            </a:pPr>
            <a:r>
              <a:rPr lang="en-US" sz="1100" dirty="0">
                <a:solidFill>
                  <a:srgbClr val="7A7A7A"/>
                </a:solidFill>
                <a:latin typeface="Calibri" pitchFamily="34" charset="0"/>
                <a:ea typeface="Calibri" pitchFamily="34" charset="-122"/>
                <a:cs typeface="Calibri" pitchFamily="34" charset="-120"/>
              </a:rPr>
              <a:t>Next in the series: John 2  ·  the first sign</a:t>
            </a:r>
            <a:endParaRPr lang="en-US" sz="1100" dirty="0"/>
          </a:p>
        </p:txBody>
      </p:sp>
      <p:sp>
        <p:nvSpPr>
          <p:cNvPr id="6" name="Text 4"/>
          <p:cNvSpPr/>
          <p:nvPr/>
        </p:nvSpPr>
        <p:spPr>
          <a:xfrm>
            <a:off x="941832" y="420624"/>
            <a:ext cx="10515600" cy="237744"/>
          </a:xfrm>
          <a:prstGeom prst="rect">
            <a:avLst/>
          </a:prstGeom>
          <a:noFill/>
          <a:ln/>
        </p:spPr>
        <p:txBody>
          <a:bodyPr wrap="square" lIns="0" tIns="0" rIns="0" bIns="0" rtlCol="0" anchor="ctr"/>
          <a:lstStyle/>
          <a:p>
            <a:pPr marL="0" indent="0">
              <a:buNone/>
            </a:pPr>
            <a:r>
              <a:rPr lang="en-US" sz="1200" dirty="0">
                <a:solidFill>
                  <a:srgbClr val="7B2D26"/>
                </a:solidFill>
                <a:latin typeface="Calibri" pitchFamily="34" charset="0"/>
                <a:ea typeface="Calibri" pitchFamily="34" charset="-122"/>
                <a:cs typeface="Calibri" pitchFamily="34" charset="-120"/>
              </a:rPr>
              <a:t>CLOSE</a:t>
            </a:r>
            <a:endParaRPr lang="en-US" sz="1200" dirty="0"/>
          </a:p>
        </p:txBody>
      </p:sp>
      <p:sp>
        <p:nvSpPr>
          <p:cNvPr id="7" name="Text 5"/>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What follows</a:t>
            </a:r>
            <a:endParaRPr lang="en-US" sz="2600" dirty="0"/>
          </a:p>
        </p:txBody>
      </p:sp>
      <p:sp>
        <p:nvSpPr>
          <p:cNvPr id="8" name="Text 6"/>
          <p:cNvSpPr/>
          <p:nvPr/>
        </p:nvSpPr>
        <p:spPr>
          <a:xfrm>
            <a:off x="685800" y="1554480"/>
            <a:ext cx="10789920" cy="411480"/>
          </a:xfrm>
          <a:prstGeom prst="rect">
            <a:avLst/>
          </a:prstGeom>
          <a:noFill/>
          <a:ln/>
        </p:spPr>
        <p:txBody>
          <a:bodyPr wrap="square" lIns="0" tIns="0" rIns="0" bIns="0" rtlCol="0" anchor="ctr"/>
          <a:lstStyle/>
          <a:p>
            <a:pPr marL="0" indent="0">
              <a:buNone/>
            </a:pPr>
            <a:r>
              <a:rPr lang="en-US" sz="2200" dirty="0">
                <a:solidFill>
                  <a:srgbClr val="7B2D26"/>
                </a:solidFill>
                <a:latin typeface="Georgia" pitchFamily="34" charset="0"/>
                <a:ea typeface="Georgia" pitchFamily="34" charset="-122"/>
                <a:cs typeface="Georgia" pitchFamily="34" charset="-120"/>
              </a:rPr>
              <a:t>John 2</a:t>
            </a:r>
            <a:endParaRPr lang="en-US" sz="2200" dirty="0"/>
          </a:p>
        </p:txBody>
      </p:sp>
      <p:sp>
        <p:nvSpPr>
          <p:cNvPr id="9" name="Text 7"/>
          <p:cNvSpPr/>
          <p:nvPr/>
        </p:nvSpPr>
        <p:spPr>
          <a:xfrm>
            <a:off x="685800" y="2011680"/>
            <a:ext cx="10789920" cy="1097280"/>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The first of the signs. Water into wine at Cana. His mother. His hour. He manifested his glory, and his disciples believed in him.</a:t>
            </a:r>
            <a:endParaRPr lang="en-US" sz="1800" dirty="0"/>
          </a:p>
        </p:txBody>
      </p:sp>
      <p:sp>
        <p:nvSpPr>
          <p:cNvPr id="10" name="Text 8"/>
          <p:cNvSpPr/>
          <p:nvPr/>
        </p:nvSpPr>
        <p:spPr>
          <a:xfrm>
            <a:off x="685800" y="3291840"/>
            <a:ext cx="10789920" cy="36576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Memory — the invitation</a:t>
            </a:r>
            <a:endParaRPr lang="en-US" sz="1800" dirty="0"/>
          </a:p>
        </p:txBody>
      </p:sp>
      <p:sp>
        <p:nvSpPr>
          <p:cNvPr id="11" name="Text 9"/>
          <p:cNvSpPr/>
          <p:nvPr/>
        </p:nvSpPr>
        <p:spPr>
          <a:xfrm>
            <a:off x="685800" y="3749040"/>
            <a:ext cx="10789920" cy="1097280"/>
          </a:xfrm>
          <a:prstGeom prst="rect">
            <a:avLst/>
          </a:prstGeom>
          <a:noFill/>
          <a:ln/>
        </p:spPr>
        <p:txBody>
          <a:bodyPr wrap="square" lIns="0" tIns="0" rIns="0" bIns="0" rtlCol="0" anchor="ctr"/>
          <a:lstStyle/>
          <a:p>
            <a:pPr marL="0" indent="0">
              <a:buNone/>
            </a:pPr>
            <a:r>
              <a:rPr lang="en-US" sz="2200" i="1" dirty="0">
                <a:solidFill>
                  <a:srgbClr val="1A1A1A"/>
                </a:solidFill>
                <a:latin typeface="Georgia" pitchFamily="34" charset="0"/>
                <a:ea typeface="Georgia" pitchFamily="34" charset="-122"/>
                <a:cs typeface="Georgia" pitchFamily="34" charset="-120"/>
              </a:rPr>
              <a:t>“Come and you will see.”</a:t>
            </a:r>
            <a:endParaRPr lang="en-US" sz="2200" dirty="0"/>
          </a:p>
          <a:p>
            <a:pPr marL="0" indent="0">
              <a:buNone/>
            </a:pPr>
            <a:r>
              <a:rPr lang="en-US" sz="2200" i="1" dirty="0">
                <a:solidFill>
                  <a:srgbClr val="1A1A1A"/>
                </a:solidFill>
                <a:latin typeface="Georgia" pitchFamily="34" charset="0"/>
                <a:ea typeface="Georgia" pitchFamily="34" charset="-122"/>
                <a:cs typeface="Georgia" pitchFamily="34" charset="-120"/>
              </a:rPr>
              <a:t>— John 1:39 ESV</a:t>
            </a:r>
            <a:endParaRPr lang="en-US" sz="2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2584</TotalTime>
  <Words>2187</Words>
  <Application>Microsoft Office PowerPoint</Application>
  <PresentationFormat>Widescreen</PresentationFormat>
  <Paragraphs>187</Paragraphs>
  <Slides>19</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1:38–51 — The Disciples’ Testimony Concerning Jesus</dc:title>
  <dc:subject>PptxGenJS Presentation</dc:subject>
  <dc:creator>The Logos</dc:creator>
  <cp:lastModifiedBy>Stan Jack</cp:lastModifiedBy>
  <cp:revision>15</cp:revision>
  <dcterms:created xsi:type="dcterms:W3CDTF">2026-09-07T23:49:20Z</dcterms:created>
  <dcterms:modified xsi:type="dcterms:W3CDTF">2026-09-12T00:19:55Z</dcterms:modified>
</cp:coreProperties>
</file>