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0" r:id="rId3"/>
    <p:sldId id="258" r:id="rId4"/>
    <p:sldId id="257" r:id="rId5"/>
    <p:sldId id="259" r:id="rId6"/>
    <p:sldId id="261" r:id="rId7"/>
    <p:sldId id="260" r:id="rId8"/>
    <p:sldId id="262" r:id="rId9"/>
    <p:sldId id="263" r:id="rId10"/>
    <p:sldId id="264" r:id="rId11"/>
    <p:sldId id="265" r:id="rId12"/>
    <p:sldId id="266" r:id="rId13"/>
    <p:sldId id="271"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013"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youtu.be/14x_PtlnJHw" TargetMode="External"/><Relationship Id="rId1" Type="http://schemas.openxmlformats.org/officeDocument/2006/relationships/slideLayout" Target="../slideLayouts/slideLayout7.xml"/><Relationship Id="rId4" Type="http://schemas.openxmlformats.org/officeDocument/2006/relationships/video" Target="https://www.youtube.com/embed/14x_PtlnJHw"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https://youtu.be/-k0D_qFPb4o?t=1125"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GOSPEL OF JOHN</a:t>
            </a:r>
          </a:p>
        </p:txBody>
      </p:sp>
      <p:sp>
        <p:nvSpPr>
          <p:cNvPr id="5" name="TextBox 4"/>
          <p:cNvSpPr txBox="1"/>
          <p:nvPr/>
        </p:nvSpPr>
        <p:spPr>
          <a:xfrm>
            <a:off x="685800" y="2011680"/>
            <a:ext cx="10789920" cy="365760"/>
          </a:xfrm>
          <a:prstGeom prst="rect">
            <a:avLst/>
          </a:prstGeom>
          <a:noFill/>
        </p:spPr>
        <p:txBody>
          <a:bodyPr wrap="square">
            <a:spAutoFit/>
          </a:bodyPr>
          <a:lstStyle/>
          <a:p>
            <a:r>
              <a:rPr sz="2200" b="0">
                <a:solidFill>
                  <a:srgbClr val="D4C4B4"/>
                </a:solidFill>
                <a:latin typeface="Calibri"/>
              </a:rPr>
              <a:t>John 2:18–25</a:t>
            </a:r>
          </a:p>
        </p:txBody>
      </p:sp>
      <p:sp>
        <p:nvSpPr>
          <p:cNvPr id="6" name="TextBox 5"/>
          <p:cNvSpPr txBox="1"/>
          <p:nvPr/>
        </p:nvSpPr>
        <p:spPr>
          <a:xfrm>
            <a:off x="685800" y="2423160"/>
            <a:ext cx="10789920" cy="640080"/>
          </a:xfrm>
          <a:prstGeom prst="rect">
            <a:avLst/>
          </a:prstGeom>
          <a:noFill/>
        </p:spPr>
        <p:txBody>
          <a:bodyPr wrap="square">
            <a:spAutoFit/>
          </a:bodyPr>
          <a:lstStyle/>
          <a:p>
            <a:r>
              <a:rPr sz="3200" b="1">
                <a:solidFill>
                  <a:srgbClr val="F7F5F0"/>
                </a:solidFill>
                <a:latin typeface="Calibri"/>
              </a:rPr>
              <a:t>Deity on Display</a:t>
            </a:r>
          </a:p>
        </p:txBody>
      </p:sp>
      <p:sp>
        <p:nvSpPr>
          <p:cNvPr id="7" name="TextBox 6"/>
          <p:cNvSpPr txBox="1"/>
          <p:nvPr/>
        </p:nvSpPr>
        <p:spPr>
          <a:xfrm>
            <a:off x="685800" y="3108960"/>
            <a:ext cx="10789920" cy="365760"/>
          </a:xfrm>
          <a:prstGeom prst="rect">
            <a:avLst/>
          </a:prstGeom>
          <a:noFill/>
        </p:spPr>
        <p:txBody>
          <a:bodyPr wrap="square">
            <a:spAutoFit/>
          </a:bodyPr>
          <a:lstStyle/>
          <a:p>
            <a:r>
              <a:rPr sz="1600" b="0">
                <a:solidFill>
                  <a:srgbClr val="D4C4B4"/>
                </a:solidFill>
                <a:latin typeface="Calibri"/>
              </a:rPr>
              <a:t>The sign  ·  The body  ·  The hearts</a:t>
            </a:r>
          </a:p>
        </p:txBody>
      </p:sp>
      <p:sp>
        <p:nvSpPr>
          <p:cNvPr id="8" name="TextBox 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Core content based on John MacArthur’s Exposition of John  ·  GTY 43-10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VIDEO</a:t>
            </a:r>
          </a:p>
        </p:txBody>
      </p:sp>
      <p:sp>
        <p:nvSpPr>
          <p:cNvPr id="5" name="TextBox 4"/>
          <p:cNvSpPr txBox="1"/>
          <p:nvPr/>
        </p:nvSpPr>
        <p:spPr>
          <a:xfrm>
            <a:off x="685800" y="804672"/>
            <a:ext cx="10789920" cy="457200"/>
          </a:xfrm>
          <a:prstGeom prst="rect">
            <a:avLst/>
          </a:prstGeom>
          <a:noFill/>
        </p:spPr>
        <p:txBody>
          <a:bodyPr wrap="square">
            <a:spAutoFit/>
          </a:bodyPr>
          <a:lstStyle/>
          <a:p>
            <a:r>
              <a:rPr sz="2600" b="1">
                <a:solidFill>
                  <a:srgbClr val="F7F5F0"/>
                </a:solidFill>
                <a:latin typeface="Calibri"/>
              </a:rPr>
              <a:t>Passover — Bible Project</a:t>
            </a:r>
          </a:p>
        </p:txBody>
      </p:sp>
      <p:pic>
        <p:nvPicPr>
          <p:cNvPr id="6" name="Picture 5" descr="bp-passover.jpg">
            <a:hlinkClick r:id="rId2"/>
          </p:cNvPr>
          <p:cNvPicPr>
            <a:picLocks noChangeAspect="1"/>
          </p:cNvPicPr>
          <p:nvPr>
            <p:videoFile r:link="rId4"/>
            <a:hlinkClick action="ppaction://media"/>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r>
              <a:rPr sz="1600" b="1">
                <a:solidFill>
                  <a:srgbClr val="C4A574"/>
                </a:solidFill>
                <a:latin typeface="Calibri"/>
              </a:rPr>
              <a:t>Bible Project</a:t>
            </a:r>
          </a:p>
        </p:txBody>
      </p:sp>
      <p:sp>
        <p:nvSpPr>
          <p:cNvPr id="9" name="TextBox 8"/>
          <p:cNvSpPr txBox="1"/>
          <p:nvPr/>
        </p:nvSpPr>
        <p:spPr>
          <a:xfrm>
            <a:off x="6949440" y="2103120"/>
            <a:ext cx="4343400" cy="1400000"/>
          </a:xfrm>
          <a:prstGeom prst="rect">
            <a:avLst/>
          </a:prstGeom>
          <a:noFill/>
        </p:spPr>
        <p:txBody>
          <a:bodyPr wrap="square">
            <a:spAutoFit/>
          </a:bodyPr>
          <a:lstStyle/>
          <a:p>
            <a:r>
              <a:rPr sz="1600" b="0">
                <a:solidFill>
                  <a:srgbClr val="F0E6DC"/>
                </a:solidFill>
                <a:latin typeface="Calibri"/>
              </a:rPr>
              <a:t>The feast that frames this Passover. The lamb, the blood, and the protection in the word pasach.</a:t>
            </a:r>
          </a:p>
        </p:txBody>
      </p:sp>
      <p:sp>
        <p:nvSpPr>
          <p:cNvPr id="10" name="TextBox 9">
            <a:hlinkClick r:id="rId2"/>
          </p:cNvPr>
          <p:cNvSpPr txBox="1"/>
          <p:nvPr/>
        </p:nvSpPr>
        <p:spPr>
          <a:xfrm>
            <a:off x="6949440" y="3700000"/>
            <a:ext cx="4343400" cy="700000"/>
          </a:xfrm>
          <a:prstGeom prst="rect">
            <a:avLst/>
          </a:prstGeom>
          <a:noFill/>
        </p:spPr>
        <p:txBody>
          <a:bodyPr wrap="square">
            <a:spAutoFit/>
          </a:bodyPr>
          <a:lstStyle/>
          <a:p>
            <a:r>
              <a:rPr sz="1400" b="1">
                <a:solidFill>
                  <a:srgbClr val="C4A574"/>
                </a:solidFill>
                <a:latin typeface="Calibri"/>
              </a:rPr>
              <a:t>Play on YouTube
youtu.be/14x_PtlnJHw</a:t>
            </a:r>
          </a:p>
        </p:txBody>
      </p:sp>
      <p:sp>
        <p:nvSpPr>
          <p:cNvPr id="11" name="TextBox 10"/>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Click the preview  ·  opens on YouTube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WHERE WE ARE</a:t>
            </a:r>
          </a:p>
        </p:txBody>
      </p:sp>
      <p:sp>
        <p:nvSpPr>
          <p:cNvPr id="5" name="TextBox 4"/>
          <p:cNvSpPr txBox="1"/>
          <p:nvPr/>
        </p:nvSpPr>
        <p:spPr>
          <a:xfrm>
            <a:off x="685800" y="804672"/>
            <a:ext cx="10789920" cy="400000"/>
          </a:xfrm>
          <a:prstGeom prst="rect">
            <a:avLst/>
          </a:prstGeom>
          <a:noFill/>
        </p:spPr>
        <p:txBody>
          <a:bodyPr wrap="square">
            <a:spAutoFit/>
          </a:bodyPr>
          <a:lstStyle/>
          <a:p>
            <a:r>
              <a:rPr sz="2800" b="1">
                <a:solidFill>
                  <a:srgbClr val="F7F5F0"/>
                </a:solidFill>
                <a:latin typeface="Calibri"/>
              </a:rPr>
              <a:t>The rest of the first Passover</a:t>
            </a:r>
          </a:p>
        </p:txBody>
      </p:sp>
      <p:sp>
        <p:nvSpPr>
          <p:cNvPr id="6" name="Rounded Rectangle 5"/>
          <p:cNvSpPr/>
          <p:nvPr/>
        </p:nvSpPr>
        <p:spPr>
          <a:xfrm>
            <a:off x="685800" y="1600000"/>
            <a:ext cx="2500000" cy="34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780000"/>
            <a:ext cx="2200000" cy="350000"/>
          </a:xfrm>
          <a:prstGeom prst="rect">
            <a:avLst/>
          </a:prstGeom>
          <a:noFill/>
        </p:spPr>
        <p:txBody>
          <a:bodyPr wrap="square">
            <a:spAutoFit/>
          </a:bodyPr>
          <a:lstStyle/>
          <a:p>
            <a:r>
              <a:rPr sz="1400" b="1">
                <a:solidFill>
                  <a:srgbClr val="C4A574"/>
                </a:solidFill>
                <a:latin typeface="Calibri"/>
              </a:rPr>
              <a:t>Last week</a:t>
            </a:r>
          </a:p>
        </p:txBody>
      </p:sp>
      <p:sp>
        <p:nvSpPr>
          <p:cNvPr id="8" name="TextBox 7"/>
          <p:cNvSpPr txBox="1"/>
          <p:nvPr/>
        </p:nvSpPr>
        <p:spPr>
          <a:xfrm>
            <a:off x="865800" y="2200000"/>
            <a:ext cx="2200000" cy="500000"/>
          </a:xfrm>
          <a:prstGeom prst="rect">
            <a:avLst/>
          </a:prstGeom>
          <a:noFill/>
        </p:spPr>
        <p:txBody>
          <a:bodyPr wrap="square">
            <a:spAutoFit/>
          </a:bodyPr>
          <a:lstStyle/>
          <a:p>
            <a:r>
              <a:rPr sz="1800" b="1">
                <a:solidFill>
                  <a:srgbClr val="F7F5F0"/>
                </a:solidFill>
                <a:latin typeface="Calibri"/>
              </a:rPr>
              <a:t>John 2:12–17</a:t>
            </a:r>
          </a:p>
        </p:txBody>
      </p:sp>
      <p:sp>
        <p:nvSpPr>
          <p:cNvPr id="9" name="TextBox 8"/>
          <p:cNvSpPr txBox="1"/>
          <p:nvPr/>
        </p:nvSpPr>
        <p:spPr>
          <a:xfrm>
            <a:off x="865800" y="2800000"/>
            <a:ext cx="2200000" cy="1900000"/>
          </a:xfrm>
          <a:prstGeom prst="rect">
            <a:avLst/>
          </a:prstGeom>
          <a:noFill/>
        </p:spPr>
        <p:txBody>
          <a:bodyPr wrap="square">
            <a:spAutoFit/>
          </a:bodyPr>
          <a:lstStyle/>
          <a:p>
            <a:r>
              <a:rPr sz="1500" b="0">
                <a:solidFill>
                  <a:srgbClr val="F0E6DC"/>
                </a:solidFill>
                <a:latin typeface="Calibri"/>
              </a:rPr>
              <a:t>The house purged. Zeal for the Father.</a:t>
            </a:r>
          </a:p>
        </p:txBody>
      </p:sp>
      <p:sp>
        <p:nvSpPr>
          <p:cNvPr id="10" name="Rounded Rectangle 9"/>
          <p:cNvSpPr/>
          <p:nvPr/>
        </p:nvSpPr>
        <p:spPr>
          <a:xfrm>
            <a:off x="3500000" y="1600000"/>
            <a:ext cx="2500000" cy="34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80000" y="1780000"/>
            <a:ext cx="2200000" cy="350000"/>
          </a:xfrm>
          <a:prstGeom prst="rect">
            <a:avLst/>
          </a:prstGeom>
          <a:noFill/>
        </p:spPr>
        <p:txBody>
          <a:bodyPr wrap="square">
            <a:spAutoFit/>
          </a:bodyPr>
          <a:lstStyle/>
          <a:p>
            <a:r>
              <a:rPr sz="1400" b="1">
                <a:solidFill>
                  <a:srgbClr val="C4A574"/>
                </a:solidFill>
                <a:latin typeface="Calibri"/>
              </a:rPr>
              <a:t>This week</a:t>
            </a:r>
          </a:p>
        </p:txBody>
      </p:sp>
      <p:sp>
        <p:nvSpPr>
          <p:cNvPr id="12" name="TextBox 11"/>
          <p:cNvSpPr txBox="1"/>
          <p:nvPr/>
        </p:nvSpPr>
        <p:spPr>
          <a:xfrm>
            <a:off x="3680000" y="2200000"/>
            <a:ext cx="2200000" cy="500000"/>
          </a:xfrm>
          <a:prstGeom prst="rect">
            <a:avLst/>
          </a:prstGeom>
          <a:noFill/>
        </p:spPr>
        <p:txBody>
          <a:bodyPr wrap="square">
            <a:spAutoFit/>
          </a:bodyPr>
          <a:lstStyle/>
          <a:p>
            <a:r>
              <a:rPr sz="1800" b="1">
                <a:solidFill>
                  <a:srgbClr val="F7F5F0"/>
                </a:solidFill>
                <a:latin typeface="Calibri"/>
              </a:rPr>
              <a:t>John 2:18–25</a:t>
            </a:r>
          </a:p>
        </p:txBody>
      </p:sp>
      <p:sp>
        <p:nvSpPr>
          <p:cNvPr id="13" name="TextBox 12"/>
          <p:cNvSpPr txBox="1"/>
          <p:nvPr/>
        </p:nvSpPr>
        <p:spPr>
          <a:xfrm>
            <a:off x="3680000" y="2800000"/>
            <a:ext cx="2200000" cy="1900000"/>
          </a:xfrm>
          <a:prstGeom prst="rect">
            <a:avLst/>
          </a:prstGeom>
          <a:noFill/>
        </p:spPr>
        <p:txBody>
          <a:bodyPr wrap="square">
            <a:spAutoFit/>
          </a:bodyPr>
          <a:lstStyle/>
          <a:p>
            <a:r>
              <a:rPr sz="1500" b="0">
                <a:solidFill>
                  <a:srgbClr val="F0E6DC"/>
                </a:solidFill>
                <a:latin typeface="Calibri"/>
              </a:rPr>
              <a:t>The sign of the body. He knows what is in man.</a:t>
            </a:r>
          </a:p>
        </p:txBody>
      </p:sp>
      <p:sp>
        <p:nvSpPr>
          <p:cNvPr id="14" name="Rounded Rectangle 13"/>
          <p:cNvSpPr/>
          <p:nvPr/>
        </p:nvSpPr>
        <p:spPr>
          <a:xfrm>
            <a:off x="6314200" y="1600000"/>
            <a:ext cx="2500000" cy="34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4200" y="1780000"/>
            <a:ext cx="2200000" cy="350000"/>
          </a:xfrm>
          <a:prstGeom prst="rect">
            <a:avLst/>
          </a:prstGeom>
          <a:noFill/>
        </p:spPr>
        <p:txBody>
          <a:bodyPr wrap="square">
            <a:spAutoFit/>
          </a:bodyPr>
          <a:lstStyle/>
          <a:p>
            <a:r>
              <a:rPr sz="1400" b="1">
                <a:solidFill>
                  <a:srgbClr val="C4A574"/>
                </a:solidFill>
                <a:latin typeface="Calibri"/>
              </a:rPr>
              <a:t>Next</a:t>
            </a:r>
          </a:p>
        </p:txBody>
      </p:sp>
      <p:sp>
        <p:nvSpPr>
          <p:cNvPr id="16" name="TextBox 15"/>
          <p:cNvSpPr txBox="1"/>
          <p:nvPr/>
        </p:nvSpPr>
        <p:spPr>
          <a:xfrm>
            <a:off x="6494200" y="2200000"/>
            <a:ext cx="2200000" cy="500000"/>
          </a:xfrm>
          <a:prstGeom prst="rect">
            <a:avLst/>
          </a:prstGeom>
          <a:noFill/>
        </p:spPr>
        <p:txBody>
          <a:bodyPr wrap="square">
            <a:spAutoFit/>
          </a:bodyPr>
          <a:lstStyle/>
          <a:p>
            <a:r>
              <a:rPr sz="1800" b="1">
                <a:solidFill>
                  <a:srgbClr val="F7F5F0"/>
                </a:solidFill>
                <a:latin typeface="Calibri"/>
              </a:rPr>
              <a:t>John 3:1–3</a:t>
            </a:r>
          </a:p>
        </p:txBody>
      </p:sp>
      <p:sp>
        <p:nvSpPr>
          <p:cNvPr id="17" name="TextBox 16"/>
          <p:cNvSpPr txBox="1"/>
          <p:nvPr/>
        </p:nvSpPr>
        <p:spPr>
          <a:xfrm>
            <a:off x="6494200" y="2800000"/>
            <a:ext cx="2200000" cy="1900000"/>
          </a:xfrm>
          <a:prstGeom prst="rect">
            <a:avLst/>
          </a:prstGeom>
          <a:noFill/>
        </p:spPr>
        <p:txBody>
          <a:bodyPr wrap="square">
            <a:spAutoFit/>
          </a:bodyPr>
          <a:lstStyle/>
          <a:p>
            <a:r>
              <a:rPr sz="1500" b="0">
                <a:solidFill>
                  <a:srgbClr val="F0E6DC"/>
                </a:solidFill>
                <a:latin typeface="Calibri"/>
              </a:rPr>
              <a:t>Nicodemus. “You must be born again.” GTY 43-11.</a:t>
            </a:r>
          </a:p>
        </p:txBody>
      </p:sp>
      <p:sp>
        <p:nvSpPr>
          <p:cNvPr id="18" name="TextBox 1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Chapter 2 closes here. Chapter 3 begins at 43-11.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FROM LAST WEEK</a:t>
            </a:r>
          </a:p>
        </p:txBody>
      </p:sp>
      <p:sp>
        <p:nvSpPr>
          <p:cNvPr id="5" name="TextBox 4"/>
          <p:cNvSpPr txBox="1"/>
          <p:nvPr/>
        </p:nvSpPr>
        <p:spPr>
          <a:xfrm>
            <a:off x="685800" y="804672"/>
            <a:ext cx="10789920" cy="400000"/>
          </a:xfrm>
          <a:prstGeom prst="rect">
            <a:avLst/>
          </a:prstGeom>
          <a:noFill/>
        </p:spPr>
        <p:txBody>
          <a:bodyPr wrap="square">
            <a:spAutoFit/>
          </a:bodyPr>
          <a:lstStyle/>
          <a:p>
            <a:r>
              <a:rPr sz="2800" b="1">
                <a:solidFill>
                  <a:srgbClr val="F7F5F0"/>
                </a:solidFill>
                <a:latin typeface="Calibri"/>
              </a:rPr>
              <a:t>He has already claimed the house</a:t>
            </a:r>
          </a:p>
        </p:txBody>
      </p:sp>
      <p:sp>
        <p:nvSpPr>
          <p:cNvPr id="6" name="Rounded Rectangle 5"/>
          <p:cNvSpPr/>
          <p:nvPr/>
        </p:nvSpPr>
        <p:spPr>
          <a:xfrm>
            <a:off x="68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r>
              <a:rPr sz="1600" b="1">
                <a:solidFill>
                  <a:srgbClr val="C4A574"/>
                </a:solidFill>
                <a:latin typeface="Calibri"/>
              </a:rPr>
              <a:t>John 2:12–17</a:t>
            </a:r>
          </a:p>
        </p:txBody>
      </p:sp>
      <p:sp>
        <p:nvSpPr>
          <p:cNvPr id="8" name="TextBox 7"/>
          <p:cNvSpPr txBox="1"/>
          <p:nvPr/>
        </p:nvSpPr>
        <p:spPr>
          <a:xfrm>
            <a:off x="865800" y="2200000"/>
            <a:ext cx="4840000" cy="2123658"/>
          </a:xfrm>
          <a:prstGeom prst="rect">
            <a:avLst/>
          </a:prstGeom>
          <a:noFill/>
        </p:spPr>
        <p:txBody>
          <a:bodyPr wrap="square">
            <a:spAutoFit/>
          </a:bodyPr>
          <a:lstStyle/>
          <a:p>
            <a:pPr>
              <a:spcAft>
                <a:spcPts val="800"/>
              </a:spcAft>
            </a:pPr>
            <a:r>
              <a:rPr sz="1600" dirty="0">
                <a:solidFill>
                  <a:srgbClr val="F0E6DC"/>
                </a:solidFill>
                <a:latin typeface="Calibri"/>
              </a:rPr>
              <a:t>Passover. The Court of the Gentiles </a:t>
            </a:r>
            <a:r>
              <a:rPr lang="en-US" sz="1600" dirty="0">
                <a:solidFill>
                  <a:srgbClr val="F0E6DC"/>
                </a:solidFill>
                <a:latin typeface="Calibri"/>
              </a:rPr>
              <a:t>has been made into a</a:t>
            </a:r>
            <a:r>
              <a:rPr sz="1600" dirty="0">
                <a:solidFill>
                  <a:srgbClr val="F0E6DC"/>
                </a:solidFill>
                <a:latin typeface="Calibri"/>
              </a:rPr>
              <a:t> market.</a:t>
            </a:r>
          </a:p>
          <a:p>
            <a:pPr>
              <a:spcAft>
                <a:spcPts val="800"/>
              </a:spcAft>
            </a:pPr>
            <a:r>
              <a:rPr sz="1600" dirty="0">
                <a:solidFill>
                  <a:srgbClr val="F0E6DC"/>
                </a:solidFill>
                <a:latin typeface="Calibri"/>
              </a:rPr>
              <a:t>A whip of cords. </a:t>
            </a:r>
            <a:r>
              <a:rPr lang="en-US" sz="1600" dirty="0">
                <a:solidFill>
                  <a:srgbClr val="F0E6DC"/>
                </a:solidFill>
                <a:latin typeface="Calibri"/>
              </a:rPr>
              <a:t>Was it just the merchants and their animals, or did they all leave?</a:t>
            </a:r>
            <a:endParaRPr sz="1600" dirty="0">
              <a:solidFill>
                <a:srgbClr val="F0E6DC"/>
              </a:solidFill>
              <a:latin typeface="Calibri"/>
            </a:endParaRPr>
          </a:p>
          <a:p>
            <a:pPr>
              <a:spcAft>
                <a:spcPts val="800"/>
              </a:spcAft>
            </a:pPr>
            <a:r>
              <a:rPr sz="1600" dirty="0">
                <a:solidFill>
                  <a:srgbClr val="F0E6DC"/>
                </a:solidFill>
                <a:latin typeface="Calibri"/>
              </a:rPr>
              <a:t>“Do not make my Father’s house a house of trade.”</a:t>
            </a:r>
          </a:p>
          <a:p>
            <a:pPr>
              <a:spcAft>
                <a:spcPts val="800"/>
              </a:spcAft>
            </a:pPr>
            <a:r>
              <a:rPr sz="1600" dirty="0">
                <a:solidFill>
                  <a:srgbClr val="F0E6DC"/>
                </a:solidFill>
                <a:latin typeface="Calibri"/>
              </a:rPr>
              <a:t>Psalm 69:9 — </a:t>
            </a:r>
            <a:r>
              <a:rPr lang="en-US" sz="1600" dirty="0">
                <a:solidFill>
                  <a:srgbClr val="F0E6DC"/>
                </a:solidFill>
                <a:latin typeface="Calibri"/>
              </a:rPr>
              <a:t>his disciples recognize the prophecy that his zeal would consume him. </a:t>
            </a:r>
            <a:endParaRPr sz="1600" dirty="0">
              <a:solidFill>
                <a:srgbClr val="F0E6DC"/>
              </a:solidFill>
              <a:latin typeface="Calibri"/>
            </a:endParaRPr>
          </a:p>
        </p:txBody>
      </p:sp>
      <p:sp>
        <p:nvSpPr>
          <p:cNvPr id="9" name="Rounded Rectangle 8"/>
          <p:cNvSpPr/>
          <p:nvPr/>
        </p:nvSpPr>
        <p:spPr>
          <a:xfrm>
            <a:off x="623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r>
              <a:rPr sz="1600" b="1">
                <a:solidFill>
                  <a:srgbClr val="C4A574"/>
                </a:solidFill>
                <a:latin typeface="Calibri"/>
              </a:rPr>
              <a:t>The question they ask</a:t>
            </a:r>
          </a:p>
        </p:txBody>
      </p:sp>
      <p:sp>
        <p:nvSpPr>
          <p:cNvPr id="11" name="TextBox 10"/>
          <p:cNvSpPr txBox="1"/>
          <p:nvPr/>
        </p:nvSpPr>
        <p:spPr>
          <a:xfrm>
            <a:off x="6415800" y="2200000"/>
            <a:ext cx="4840000" cy="1282402"/>
          </a:xfrm>
          <a:prstGeom prst="rect">
            <a:avLst/>
          </a:prstGeom>
          <a:noFill/>
        </p:spPr>
        <p:txBody>
          <a:bodyPr wrap="square">
            <a:spAutoFit/>
          </a:bodyPr>
          <a:lstStyle/>
          <a:p>
            <a:pPr>
              <a:spcAft>
                <a:spcPts val="800"/>
              </a:spcAft>
            </a:pPr>
            <a:r>
              <a:rPr sz="1600" dirty="0">
                <a:solidFill>
                  <a:srgbClr val="F0E6DC"/>
                </a:solidFill>
                <a:latin typeface="Calibri"/>
              </a:rPr>
              <a:t>Not “</a:t>
            </a:r>
            <a:r>
              <a:rPr lang="en-US" sz="1600" dirty="0">
                <a:solidFill>
                  <a:srgbClr val="F0E6DC"/>
                </a:solidFill>
                <a:latin typeface="Calibri"/>
              </a:rPr>
              <a:t>what is </a:t>
            </a:r>
            <a:r>
              <a:rPr sz="1600" dirty="0">
                <a:solidFill>
                  <a:srgbClr val="F0E6DC"/>
                </a:solidFill>
                <a:latin typeface="Calibri"/>
              </a:rPr>
              <a:t>wrong?”</a:t>
            </a:r>
          </a:p>
          <a:p>
            <a:pPr>
              <a:spcAft>
                <a:spcPts val="800"/>
              </a:spcAft>
            </a:pPr>
            <a:r>
              <a:rPr sz="1600" dirty="0">
                <a:solidFill>
                  <a:srgbClr val="F0E6DC"/>
                </a:solidFill>
                <a:latin typeface="Calibri"/>
              </a:rPr>
              <a:t>“What sign do you show us for doing these things?”</a:t>
            </a:r>
          </a:p>
          <a:p>
            <a:pPr>
              <a:spcAft>
                <a:spcPts val="800"/>
              </a:spcAft>
            </a:pPr>
            <a:r>
              <a:rPr lang="en-US" sz="1600" dirty="0">
                <a:solidFill>
                  <a:srgbClr val="F0E6DC"/>
                </a:solidFill>
                <a:latin typeface="Calibri"/>
              </a:rPr>
              <a:t>He doesn’t give them </a:t>
            </a:r>
            <a:r>
              <a:rPr sz="1600" dirty="0">
                <a:solidFill>
                  <a:srgbClr val="F0E6DC"/>
                </a:solidFill>
                <a:latin typeface="Calibri"/>
              </a:rPr>
              <a:t>credential</a:t>
            </a:r>
            <a:r>
              <a:rPr lang="en-US" sz="1600" dirty="0">
                <a:solidFill>
                  <a:srgbClr val="F0E6DC"/>
                </a:solidFill>
                <a:latin typeface="Calibri"/>
              </a:rPr>
              <a:t>s</a:t>
            </a:r>
            <a:r>
              <a:rPr sz="1600" dirty="0">
                <a:solidFill>
                  <a:srgbClr val="F0E6DC"/>
                </a:solidFill>
                <a:latin typeface="Calibri"/>
              </a:rPr>
              <a:t>. He gives them a resurrection.</a:t>
            </a:r>
          </a:p>
        </p:txBody>
      </p:sp>
      <p:sp>
        <p:nvSpPr>
          <p:cNvPr id="12" name="TextBox 11"/>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John 2:16–18 ESV  ·  biblegateway.com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THE TEXT</a:t>
            </a:r>
          </a:p>
        </p:txBody>
      </p:sp>
      <p:sp>
        <p:nvSpPr>
          <p:cNvPr id="5" name="TextBox 4"/>
          <p:cNvSpPr txBox="1"/>
          <p:nvPr/>
        </p:nvSpPr>
        <p:spPr>
          <a:xfrm>
            <a:off x="685800" y="804672"/>
            <a:ext cx="10789920" cy="400000"/>
          </a:xfrm>
          <a:prstGeom prst="rect">
            <a:avLst/>
          </a:prstGeom>
          <a:noFill/>
        </p:spPr>
        <p:txBody>
          <a:bodyPr wrap="square">
            <a:spAutoFit/>
          </a:bodyPr>
          <a:lstStyle/>
          <a:p>
            <a:r>
              <a:rPr sz="2800" b="1">
                <a:solidFill>
                  <a:srgbClr val="F7F5F0"/>
                </a:solidFill>
                <a:latin typeface="Calibri"/>
              </a:rPr>
              <a:t>John 2:18–22</a:t>
            </a:r>
          </a:p>
        </p:txBody>
      </p:sp>
      <p:sp>
        <p:nvSpPr>
          <p:cNvPr id="6" name="Rounded Rectangle 5"/>
          <p:cNvSpPr/>
          <p:nvPr/>
        </p:nvSpPr>
        <p:spPr>
          <a:xfrm>
            <a:off x="1200000" y="1610589"/>
            <a:ext cx="9800000" cy="3356263"/>
          </a:xfrm>
          <a:prstGeom prst="roundRect">
            <a:avLst>
              <a:gd name="adj" fmla="val 8000"/>
            </a:avLst>
          </a:prstGeom>
          <a:solidFill>
            <a:srgbClr val="F3EB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450000" y="1996058"/>
            <a:ext cx="9300000" cy="2585323"/>
          </a:xfrm>
          <a:prstGeom prst="rect">
            <a:avLst/>
          </a:prstGeom>
          <a:noFill/>
        </p:spPr>
        <p:txBody>
          <a:bodyPr wrap="square">
            <a:spAutoFit/>
          </a:bodyPr>
          <a:lstStyle/>
          <a:p>
            <a:r>
              <a:rPr i="1" dirty="0">
                <a:solidFill>
                  <a:srgbClr val="2C2416"/>
                </a:solidFill>
                <a:latin typeface="Georgia"/>
              </a:rPr>
              <a:t>So the Jews said to him, “What sign do you show us for doing these things?” Jesus answered them, “Destroy this temple, and in three days I will raise it up.” </a:t>
            </a:r>
            <a:endParaRPr lang="en-US" i="1" dirty="0">
              <a:solidFill>
                <a:srgbClr val="2C2416"/>
              </a:solidFill>
              <a:latin typeface="Georgia"/>
            </a:endParaRPr>
          </a:p>
          <a:p>
            <a:endParaRPr lang="en-US" i="1" dirty="0">
              <a:solidFill>
                <a:srgbClr val="2C2416"/>
              </a:solidFill>
              <a:latin typeface="Georgia"/>
            </a:endParaRPr>
          </a:p>
          <a:p>
            <a:r>
              <a:rPr i="1" dirty="0">
                <a:solidFill>
                  <a:srgbClr val="2C2416"/>
                </a:solidFill>
                <a:latin typeface="Georgia"/>
              </a:rPr>
              <a:t>The Jews then said, “It has taken forty-six years to build this temple, and will you raise it up in three days?” </a:t>
            </a:r>
            <a:endParaRPr lang="en-US" i="1" dirty="0">
              <a:solidFill>
                <a:srgbClr val="2C2416"/>
              </a:solidFill>
              <a:latin typeface="Georgia"/>
            </a:endParaRPr>
          </a:p>
          <a:p>
            <a:endParaRPr lang="en-US" i="1" dirty="0">
              <a:solidFill>
                <a:srgbClr val="2C2416"/>
              </a:solidFill>
              <a:latin typeface="Georgia"/>
            </a:endParaRPr>
          </a:p>
          <a:p>
            <a:r>
              <a:rPr i="1" dirty="0">
                <a:solidFill>
                  <a:srgbClr val="2C2416"/>
                </a:solidFill>
                <a:latin typeface="Georgia"/>
              </a:rPr>
              <a:t>But he was speaking about the temple of his body. When therefore he was raised from the dead, his disciples remembered that he had said this, and they believed the Scripture and the word that Jesus had spoken.</a:t>
            </a:r>
          </a:p>
        </p:txBody>
      </p:sp>
      <p:sp>
        <p:nvSpPr>
          <p:cNvPr id="8" name="TextBox 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John 2:18–22 ESV  ·  biblegateway.com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THE SIGN</a:t>
            </a:r>
          </a:p>
        </p:txBody>
      </p:sp>
      <p:sp>
        <p:nvSpPr>
          <p:cNvPr id="5" name="TextBox 4"/>
          <p:cNvSpPr txBox="1"/>
          <p:nvPr/>
        </p:nvSpPr>
        <p:spPr>
          <a:xfrm>
            <a:off x="685800" y="804672"/>
            <a:ext cx="10789920" cy="400000"/>
          </a:xfrm>
          <a:prstGeom prst="rect">
            <a:avLst/>
          </a:prstGeom>
          <a:noFill/>
        </p:spPr>
        <p:txBody>
          <a:bodyPr wrap="square">
            <a:spAutoFit/>
          </a:bodyPr>
          <a:lstStyle/>
          <a:p>
            <a:r>
              <a:rPr sz="2800" b="1">
                <a:solidFill>
                  <a:srgbClr val="F7F5F0"/>
                </a:solidFill>
                <a:latin typeface="Calibri"/>
              </a:rPr>
              <a:t>Destroy this temple</a:t>
            </a:r>
          </a:p>
        </p:txBody>
      </p:sp>
      <p:sp>
        <p:nvSpPr>
          <p:cNvPr id="6" name="Rounded Rectangle 5"/>
          <p:cNvSpPr/>
          <p:nvPr/>
        </p:nvSpPr>
        <p:spPr>
          <a:xfrm>
            <a:off x="68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r>
              <a:rPr sz="1600" b="1">
                <a:solidFill>
                  <a:srgbClr val="C4A574"/>
                </a:solidFill>
                <a:latin typeface="Calibri"/>
              </a:rPr>
              <a:t>What they hear</a:t>
            </a:r>
          </a:p>
        </p:txBody>
      </p:sp>
      <p:sp>
        <p:nvSpPr>
          <p:cNvPr id="8" name="TextBox 7"/>
          <p:cNvSpPr txBox="1"/>
          <p:nvPr/>
        </p:nvSpPr>
        <p:spPr>
          <a:xfrm>
            <a:off x="865800" y="2200000"/>
            <a:ext cx="4840000" cy="1036181"/>
          </a:xfrm>
          <a:prstGeom prst="rect">
            <a:avLst/>
          </a:prstGeom>
          <a:noFill/>
        </p:spPr>
        <p:txBody>
          <a:bodyPr wrap="square">
            <a:spAutoFit/>
          </a:bodyPr>
          <a:lstStyle/>
          <a:p>
            <a:pPr>
              <a:spcAft>
                <a:spcPts val="800"/>
              </a:spcAft>
            </a:pPr>
            <a:r>
              <a:rPr sz="1600" dirty="0">
                <a:solidFill>
                  <a:srgbClr val="F0E6DC"/>
                </a:solidFill>
                <a:latin typeface="Calibri"/>
              </a:rPr>
              <a:t>Herod’s temple. Forty-six years.</a:t>
            </a:r>
          </a:p>
          <a:p>
            <a:pPr>
              <a:spcAft>
                <a:spcPts val="800"/>
              </a:spcAft>
            </a:pPr>
            <a:r>
              <a:rPr sz="1600" dirty="0">
                <a:solidFill>
                  <a:srgbClr val="F0E6DC"/>
                </a:solidFill>
                <a:latin typeface="Calibri"/>
              </a:rPr>
              <a:t>Stones, courts, a building still unfinished.</a:t>
            </a:r>
          </a:p>
          <a:p>
            <a:pPr>
              <a:spcAft>
                <a:spcPts val="800"/>
              </a:spcAft>
            </a:pPr>
            <a:r>
              <a:rPr sz="1600" dirty="0">
                <a:solidFill>
                  <a:srgbClr val="F0E6DC"/>
                </a:solidFill>
                <a:latin typeface="Calibri"/>
              </a:rPr>
              <a:t>A boast they mock.</a:t>
            </a:r>
          </a:p>
        </p:txBody>
      </p:sp>
      <p:sp>
        <p:nvSpPr>
          <p:cNvPr id="9" name="Rounded Rectangle 8"/>
          <p:cNvSpPr/>
          <p:nvPr/>
        </p:nvSpPr>
        <p:spPr>
          <a:xfrm>
            <a:off x="623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r>
              <a:rPr sz="1600" b="1">
                <a:solidFill>
                  <a:srgbClr val="C4A574"/>
                </a:solidFill>
                <a:latin typeface="Calibri"/>
              </a:rPr>
              <a:t>What He means</a:t>
            </a:r>
          </a:p>
        </p:txBody>
      </p:sp>
      <p:sp>
        <p:nvSpPr>
          <p:cNvPr id="11" name="TextBox 10"/>
          <p:cNvSpPr txBox="1"/>
          <p:nvPr/>
        </p:nvSpPr>
        <p:spPr>
          <a:xfrm>
            <a:off x="6415800" y="2200000"/>
            <a:ext cx="4840000" cy="1282402"/>
          </a:xfrm>
          <a:prstGeom prst="rect">
            <a:avLst/>
          </a:prstGeom>
          <a:noFill/>
        </p:spPr>
        <p:txBody>
          <a:bodyPr wrap="square">
            <a:spAutoFit/>
          </a:bodyPr>
          <a:lstStyle/>
          <a:p>
            <a:pPr>
              <a:spcAft>
                <a:spcPts val="800"/>
              </a:spcAft>
            </a:pPr>
            <a:r>
              <a:rPr sz="1600" dirty="0">
                <a:solidFill>
                  <a:srgbClr val="F0E6DC"/>
                </a:solidFill>
                <a:latin typeface="Calibri"/>
              </a:rPr>
              <a:t>The temple of His body.</a:t>
            </a:r>
          </a:p>
          <a:p>
            <a:pPr>
              <a:spcAft>
                <a:spcPts val="800"/>
              </a:spcAft>
            </a:pPr>
            <a:r>
              <a:rPr sz="1600" dirty="0">
                <a:solidFill>
                  <a:srgbClr val="F0E6DC"/>
                </a:solidFill>
                <a:latin typeface="Calibri"/>
              </a:rPr>
              <a:t>They will destroy it. He will raise it.</a:t>
            </a:r>
          </a:p>
          <a:p>
            <a:pPr>
              <a:spcAft>
                <a:spcPts val="800"/>
              </a:spcAft>
            </a:pPr>
            <a:r>
              <a:rPr sz="1600" dirty="0">
                <a:solidFill>
                  <a:srgbClr val="F0E6DC"/>
                </a:solidFill>
                <a:latin typeface="Calibri"/>
              </a:rPr>
              <a:t>The meeting place of God and </a:t>
            </a:r>
            <a:r>
              <a:rPr lang="en-US" sz="1600" dirty="0">
                <a:solidFill>
                  <a:srgbClr val="F0E6DC"/>
                </a:solidFill>
                <a:latin typeface="Calibri"/>
              </a:rPr>
              <a:t>man will </a:t>
            </a:r>
            <a:r>
              <a:rPr sz="1600" dirty="0">
                <a:solidFill>
                  <a:srgbClr val="F0E6DC"/>
                </a:solidFill>
                <a:latin typeface="Calibri"/>
              </a:rPr>
              <a:t>no longer </a:t>
            </a:r>
            <a:r>
              <a:rPr lang="en-US" sz="1600" dirty="0">
                <a:solidFill>
                  <a:srgbClr val="F0E6DC"/>
                </a:solidFill>
                <a:latin typeface="Calibri"/>
              </a:rPr>
              <a:t>be </a:t>
            </a:r>
            <a:r>
              <a:rPr sz="1600" dirty="0">
                <a:solidFill>
                  <a:srgbClr val="F0E6DC"/>
                </a:solidFill>
                <a:latin typeface="Calibri"/>
              </a:rPr>
              <a:t>a building.</a:t>
            </a:r>
          </a:p>
        </p:txBody>
      </p:sp>
      <p:sp>
        <p:nvSpPr>
          <p:cNvPr id="12" name="TextBox 11"/>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John 2:19–21 ESV  ·  biblegateway.com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THE DEMAND</a:t>
            </a:r>
          </a:p>
        </p:txBody>
      </p:sp>
      <p:sp>
        <p:nvSpPr>
          <p:cNvPr id="5" name="TextBox 4"/>
          <p:cNvSpPr txBox="1"/>
          <p:nvPr/>
        </p:nvSpPr>
        <p:spPr>
          <a:xfrm>
            <a:off x="685800" y="804672"/>
            <a:ext cx="10789920" cy="400000"/>
          </a:xfrm>
          <a:prstGeom prst="rect">
            <a:avLst/>
          </a:prstGeom>
          <a:noFill/>
        </p:spPr>
        <p:txBody>
          <a:bodyPr wrap="square">
            <a:spAutoFit/>
          </a:bodyPr>
          <a:lstStyle/>
          <a:p>
            <a:r>
              <a:rPr sz="2800" b="1">
                <a:solidFill>
                  <a:srgbClr val="F7F5F0"/>
                </a:solidFill>
                <a:latin typeface="Calibri"/>
              </a:rPr>
              <a:t>“What sign do you show us?”</a:t>
            </a:r>
          </a:p>
        </p:txBody>
      </p:sp>
      <p:sp>
        <p:nvSpPr>
          <p:cNvPr id="6" name="Rounded Rectangle 5"/>
          <p:cNvSpPr/>
          <p:nvPr/>
        </p:nvSpPr>
        <p:spPr>
          <a:xfrm>
            <a:off x="685800" y="1500000"/>
            <a:ext cx="1079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750000"/>
            <a:ext cx="10300000" cy="2267287"/>
          </a:xfrm>
          <a:prstGeom prst="rect">
            <a:avLst/>
          </a:prstGeom>
          <a:noFill/>
        </p:spPr>
        <p:txBody>
          <a:bodyPr wrap="square">
            <a:spAutoFit/>
          </a:bodyPr>
          <a:lstStyle/>
          <a:p>
            <a:pPr>
              <a:spcAft>
                <a:spcPts val="1000"/>
              </a:spcAft>
            </a:pPr>
            <a:r>
              <a:rPr sz="1800" dirty="0">
                <a:solidFill>
                  <a:srgbClr val="F0E6DC"/>
                </a:solidFill>
                <a:latin typeface="Calibri"/>
              </a:rPr>
              <a:t>The leaders do not repent </a:t>
            </a:r>
            <a:r>
              <a:rPr lang="en-US" sz="1800" dirty="0">
                <a:solidFill>
                  <a:srgbClr val="F0E6DC"/>
                </a:solidFill>
                <a:latin typeface="Calibri"/>
              </a:rPr>
              <a:t>for making the Temple a market</a:t>
            </a:r>
            <a:r>
              <a:rPr sz="1800" dirty="0">
                <a:solidFill>
                  <a:srgbClr val="F0E6DC"/>
                </a:solidFill>
                <a:latin typeface="Calibri"/>
              </a:rPr>
              <a:t>. They ask </a:t>
            </a:r>
            <a:r>
              <a:rPr lang="en-US" sz="1800" dirty="0">
                <a:solidFill>
                  <a:srgbClr val="F0E6DC"/>
                </a:solidFill>
                <a:latin typeface="Calibri"/>
              </a:rPr>
              <a:t>for a sign</a:t>
            </a:r>
            <a:r>
              <a:rPr sz="1800" dirty="0">
                <a:solidFill>
                  <a:srgbClr val="F0E6DC"/>
                </a:solidFill>
                <a:latin typeface="Calibri"/>
              </a:rPr>
              <a:t>.</a:t>
            </a:r>
          </a:p>
          <a:p>
            <a:pPr>
              <a:spcAft>
                <a:spcPts val="1000"/>
              </a:spcAft>
            </a:pPr>
            <a:r>
              <a:rPr sz="1800" dirty="0">
                <a:solidFill>
                  <a:srgbClr val="F0E6DC"/>
                </a:solidFill>
                <a:latin typeface="Calibri"/>
              </a:rPr>
              <a:t>Matthew 12:39 — an evil and adulterous generation seeks a sign. The</a:t>
            </a:r>
            <a:r>
              <a:rPr lang="en-US" sz="1800" dirty="0">
                <a:solidFill>
                  <a:srgbClr val="F0E6DC"/>
                </a:solidFill>
                <a:latin typeface="Calibri"/>
              </a:rPr>
              <a:t>y will receive the</a:t>
            </a:r>
            <a:r>
              <a:rPr sz="1800" dirty="0">
                <a:solidFill>
                  <a:srgbClr val="F0E6DC"/>
                </a:solidFill>
                <a:latin typeface="Calibri"/>
              </a:rPr>
              <a:t> sign of Jonah.</a:t>
            </a:r>
          </a:p>
          <a:p>
            <a:pPr>
              <a:spcAft>
                <a:spcPts val="1000"/>
              </a:spcAft>
            </a:pPr>
            <a:r>
              <a:rPr lang="en-US" sz="1800" dirty="0">
                <a:solidFill>
                  <a:srgbClr val="F0E6DC"/>
                </a:solidFill>
                <a:latin typeface="Calibri"/>
              </a:rPr>
              <a:t>His accusers</a:t>
            </a:r>
            <a:r>
              <a:rPr sz="1800" dirty="0">
                <a:solidFill>
                  <a:srgbClr val="F0E6DC"/>
                </a:solidFill>
                <a:latin typeface="Calibri"/>
              </a:rPr>
              <a:t> will </a:t>
            </a:r>
            <a:r>
              <a:rPr lang="en-US" sz="1800" dirty="0">
                <a:solidFill>
                  <a:srgbClr val="F0E6DC"/>
                </a:solidFill>
                <a:latin typeface="Calibri"/>
              </a:rPr>
              <a:t>use the </a:t>
            </a:r>
            <a:r>
              <a:rPr sz="1800" dirty="0">
                <a:solidFill>
                  <a:srgbClr val="F0E6DC"/>
                </a:solidFill>
                <a:latin typeface="Calibri"/>
              </a:rPr>
              <a:t>saying </a:t>
            </a:r>
            <a:r>
              <a:rPr lang="en-US" sz="1800" dirty="0">
                <a:solidFill>
                  <a:srgbClr val="F0E6DC"/>
                </a:solidFill>
                <a:latin typeface="Calibri"/>
              </a:rPr>
              <a:t>about the destruction and raising of the Temple, </a:t>
            </a:r>
            <a:r>
              <a:rPr sz="1800" dirty="0">
                <a:solidFill>
                  <a:srgbClr val="F0E6DC"/>
                </a:solidFill>
                <a:latin typeface="Calibri"/>
              </a:rPr>
              <a:t>twisted, at the trial and at the cross.</a:t>
            </a:r>
          </a:p>
          <a:p>
            <a:pPr>
              <a:spcAft>
                <a:spcPts val="1000"/>
              </a:spcAft>
            </a:pPr>
            <a:r>
              <a:rPr sz="1800" dirty="0">
                <a:solidFill>
                  <a:srgbClr val="F0E6DC"/>
                </a:solidFill>
                <a:latin typeface="Calibri"/>
              </a:rPr>
              <a:t>He will not do a trick to </a:t>
            </a:r>
            <a:r>
              <a:rPr lang="en-US" sz="1800" dirty="0">
                <a:solidFill>
                  <a:srgbClr val="F0E6DC"/>
                </a:solidFill>
                <a:latin typeface="Calibri"/>
              </a:rPr>
              <a:t>convince them of </a:t>
            </a:r>
            <a:r>
              <a:rPr lang="en-US" dirty="0">
                <a:solidFill>
                  <a:srgbClr val="F0E6DC"/>
                </a:solidFill>
                <a:latin typeface="Calibri"/>
              </a:rPr>
              <a:t>his authority</a:t>
            </a:r>
            <a:r>
              <a:rPr sz="1800" dirty="0">
                <a:solidFill>
                  <a:srgbClr val="F0E6DC"/>
                </a:solidFill>
                <a:latin typeface="Calibri"/>
              </a:rPr>
              <a:t>.</a:t>
            </a:r>
          </a:p>
          <a:p>
            <a:pPr>
              <a:spcAft>
                <a:spcPts val="1000"/>
              </a:spcAft>
            </a:pPr>
            <a:r>
              <a:rPr sz="1800" dirty="0">
                <a:solidFill>
                  <a:srgbClr val="F0E6DC"/>
                </a:solidFill>
                <a:latin typeface="Calibri"/>
              </a:rPr>
              <a:t>The sign He gives </a:t>
            </a:r>
            <a:r>
              <a:rPr lang="en-US" sz="1800" dirty="0">
                <a:solidFill>
                  <a:srgbClr val="F0E6DC"/>
                </a:solidFill>
                <a:latin typeface="Calibri"/>
              </a:rPr>
              <a:t>will be</a:t>
            </a:r>
            <a:r>
              <a:rPr sz="1800" dirty="0">
                <a:solidFill>
                  <a:srgbClr val="F0E6DC"/>
                </a:solidFill>
                <a:latin typeface="Calibri"/>
              </a:rPr>
              <a:t> His death and His rising.</a:t>
            </a:r>
          </a:p>
        </p:txBody>
      </p:sp>
      <p:sp>
        <p:nvSpPr>
          <p:cNvPr id="8" name="TextBox 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Matthew 12:39–40  ·  biblegateway.com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THREE DAYS</a:t>
            </a:r>
          </a:p>
        </p:txBody>
      </p:sp>
      <p:sp>
        <p:nvSpPr>
          <p:cNvPr id="5" name="TextBox 4"/>
          <p:cNvSpPr txBox="1"/>
          <p:nvPr/>
        </p:nvSpPr>
        <p:spPr>
          <a:xfrm>
            <a:off x="685800" y="804672"/>
            <a:ext cx="10789920" cy="400000"/>
          </a:xfrm>
          <a:prstGeom prst="rect">
            <a:avLst/>
          </a:prstGeom>
          <a:noFill/>
        </p:spPr>
        <p:txBody>
          <a:bodyPr wrap="square">
            <a:spAutoFit/>
          </a:bodyPr>
          <a:lstStyle/>
          <a:p>
            <a:r>
              <a:rPr sz="2600" b="1">
                <a:solidFill>
                  <a:srgbClr val="F7F5F0"/>
                </a:solidFill>
                <a:latin typeface="Calibri"/>
              </a:rPr>
              <a:t>He names the hour before they do</a:t>
            </a:r>
          </a:p>
        </p:txBody>
      </p:sp>
      <p:sp>
        <p:nvSpPr>
          <p:cNvPr id="6" name="Rounded Rectangle 5"/>
          <p:cNvSpPr/>
          <p:nvPr/>
        </p:nvSpPr>
        <p:spPr>
          <a:xfrm>
            <a:off x="685800" y="1500000"/>
            <a:ext cx="1079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750000"/>
            <a:ext cx="10300000" cy="4000000"/>
          </a:xfrm>
          <a:prstGeom prst="rect">
            <a:avLst/>
          </a:prstGeom>
          <a:noFill/>
        </p:spPr>
        <p:txBody>
          <a:bodyPr wrap="square">
            <a:spAutoFit/>
          </a:bodyPr>
          <a:lstStyle/>
          <a:p>
            <a:pPr>
              <a:spcAft>
                <a:spcPts val="1200"/>
              </a:spcAft>
            </a:pPr>
            <a:r>
              <a:rPr sz="1800">
                <a:solidFill>
                  <a:srgbClr val="F0E6DC"/>
                </a:solidFill>
                <a:latin typeface="Calibri"/>
              </a:rPr>
              <a:t>“I will raise it up.” Not “the Father will, and I will watch.”</a:t>
            </a:r>
          </a:p>
          <a:p>
            <a:pPr>
              <a:spcAft>
                <a:spcPts val="1200"/>
              </a:spcAft>
            </a:pPr>
            <a:r>
              <a:rPr sz="1800">
                <a:solidFill>
                  <a:srgbClr val="F0E6DC"/>
                </a:solidFill>
                <a:latin typeface="Calibri"/>
              </a:rPr>
              <a:t>John 10:18 — He has authority to lay His life down and take it up again.</a:t>
            </a:r>
          </a:p>
          <a:p>
            <a:pPr>
              <a:spcAft>
                <a:spcPts val="1200"/>
              </a:spcAft>
            </a:pPr>
            <a:r>
              <a:rPr sz="1800">
                <a:solidFill>
                  <a:srgbClr val="F0E6DC"/>
                </a:solidFill>
                <a:latin typeface="Calibri"/>
              </a:rPr>
              <a:t>The sign is not given in the court that afternoon. It is given at the tomb.</a:t>
            </a:r>
          </a:p>
          <a:p>
            <a:pPr>
              <a:spcAft>
                <a:spcPts val="1200"/>
              </a:spcAft>
            </a:pPr>
            <a:r>
              <a:rPr sz="1800">
                <a:solidFill>
                  <a:srgbClr val="F0E6DC"/>
                </a:solidFill>
                <a:latin typeface="Calibri"/>
              </a:rPr>
              <a:t>They want proof of authority. The proof is a body that does not stay dead.</a:t>
            </a:r>
          </a:p>
        </p:txBody>
      </p:sp>
      <p:sp>
        <p:nvSpPr>
          <p:cNvPr id="8" name="TextBox 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John 10:17–18  ·  biblegateway.com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AFTERWARD</a:t>
            </a:r>
          </a:p>
        </p:txBody>
      </p:sp>
      <p:sp>
        <p:nvSpPr>
          <p:cNvPr id="5" name="TextBox 4"/>
          <p:cNvSpPr txBox="1"/>
          <p:nvPr/>
        </p:nvSpPr>
        <p:spPr>
          <a:xfrm>
            <a:off x="685800" y="804672"/>
            <a:ext cx="10789920" cy="400000"/>
          </a:xfrm>
          <a:prstGeom prst="rect">
            <a:avLst/>
          </a:prstGeom>
          <a:noFill/>
        </p:spPr>
        <p:txBody>
          <a:bodyPr wrap="square">
            <a:spAutoFit/>
          </a:bodyPr>
          <a:lstStyle/>
          <a:p>
            <a:r>
              <a:rPr sz="2600" b="1">
                <a:solidFill>
                  <a:srgbClr val="F7F5F0"/>
                </a:solidFill>
                <a:latin typeface="Calibri"/>
              </a:rPr>
              <a:t>They remembered — after He was raised</a:t>
            </a:r>
          </a:p>
        </p:txBody>
      </p:sp>
      <p:sp>
        <p:nvSpPr>
          <p:cNvPr id="6" name="Rounded Rectangle 5"/>
          <p:cNvSpPr/>
          <p:nvPr/>
        </p:nvSpPr>
        <p:spPr>
          <a:xfrm>
            <a:off x="685800" y="1500000"/>
            <a:ext cx="1079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750000"/>
            <a:ext cx="10300000" cy="1661993"/>
          </a:xfrm>
          <a:prstGeom prst="rect">
            <a:avLst/>
          </a:prstGeom>
          <a:noFill/>
        </p:spPr>
        <p:txBody>
          <a:bodyPr wrap="square">
            <a:spAutoFit/>
          </a:bodyPr>
          <a:lstStyle/>
          <a:p>
            <a:pPr>
              <a:spcAft>
                <a:spcPts val="1200"/>
              </a:spcAft>
            </a:pPr>
            <a:r>
              <a:rPr sz="1800" dirty="0">
                <a:solidFill>
                  <a:srgbClr val="F0E6DC"/>
                </a:solidFill>
                <a:latin typeface="Calibri"/>
              </a:rPr>
              <a:t>The disciples do not understand this in the courtyard.</a:t>
            </a:r>
          </a:p>
          <a:p>
            <a:pPr>
              <a:spcAft>
                <a:spcPts val="1200"/>
              </a:spcAft>
            </a:pPr>
            <a:r>
              <a:rPr sz="1800" dirty="0">
                <a:solidFill>
                  <a:srgbClr val="F0E6DC"/>
                </a:solidFill>
                <a:latin typeface="Calibri"/>
              </a:rPr>
              <a:t>When He is raised, they remember the saying.</a:t>
            </a:r>
          </a:p>
          <a:p>
            <a:pPr>
              <a:spcAft>
                <a:spcPts val="1200"/>
              </a:spcAft>
            </a:pPr>
            <a:r>
              <a:rPr sz="1800" dirty="0">
                <a:solidFill>
                  <a:srgbClr val="F0E6DC"/>
                </a:solidFill>
                <a:latin typeface="Calibri"/>
              </a:rPr>
              <a:t>They </a:t>
            </a:r>
            <a:r>
              <a:rPr sz="1800" i="1" dirty="0">
                <a:solidFill>
                  <a:srgbClr val="F0E6DC"/>
                </a:solidFill>
                <a:latin typeface="Calibri"/>
              </a:rPr>
              <a:t>believed</a:t>
            </a:r>
            <a:r>
              <a:rPr sz="1800" dirty="0">
                <a:solidFill>
                  <a:srgbClr val="F0E6DC"/>
                </a:solidFill>
                <a:latin typeface="Calibri"/>
              </a:rPr>
              <a:t> the Scripture and the word Jesus had spoken.</a:t>
            </a:r>
          </a:p>
          <a:p>
            <a:pPr>
              <a:spcAft>
                <a:spcPts val="1200"/>
              </a:spcAft>
            </a:pPr>
            <a:r>
              <a:rPr sz="1800" dirty="0">
                <a:solidFill>
                  <a:srgbClr val="F0E6DC"/>
                </a:solidFill>
                <a:latin typeface="Calibri"/>
              </a:rPr>
              <a:t>Faith </a:t>
            </a:r>
            <a:r>
              <a:rPr lang="en-US" sz="1800" dirty="0">
                <a:solidFill>
                  <a:srgbClr val="F0E6DC"/>
                </a:solidFill>
                <a:latin typeface="Calibri"/>
              </a:rPr>
              <a:t>does not necessarily happen in the m</a:t>
            </a:r>
            <a:r>
              <a:rPr sz="1800" dirty="0">
                <a:solidFill>
                  <a:srgbClr val="F0E6DC"/>
                </a:solidFill>
                <a:latin typeface="Calibri"/>
              </a:rPr>
              <a:t>oment. It is recognition </a:t>
            </a:r>
            <a:r>
              <a:rPr sz="1800" i="1" dirty="0">
                <a:solidFill>
                  <a:srgbClr val="F0E6DC"/>
                </a:solidFill>
                <a:latin typeface="Calibri"/>
              </a:rPr>
              <a:t>after</a:t>
            </a:r>
            <a:r>
              <a:rPr sz="1800" dirty="0">
                <a:solidFill>
                  <a:srgbClr val="F0E6DC"/>
                </a:solidFill>
                <a:latin typeface="Calibri"/>
              </a:rPr>
              <a:t> the sign He named.</a:t>
            </a:r>
          </a:p>
        </p:txBody>
      </p:sp>
      <p:sp>
        <p:nvSpPr>
          <p:cNvPr id="8" name="TextBox 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John 2:22 ESV  ·  biblegateway.com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THE TEXT</a:t>
            </a:r>
          </a:p>
        </p:txBody>
      </p:sp>
      <p:sp>
        <p:nvSpPr>
          <p:cNvPr id="5" name="TextBox 4"/>
          <p:cNvSpPr txBox="1"/>
          <p:nvPr/>
        </p:nvSpPr>
        <p:spPr>
          <a:xfrm>
            <a:off x="685800" y="804672"/>
            <a:ext cx="10789920" cy="400000"/>
          </a:xfrm>
          <a:prstGeom prst="rect">
            <a:avLst/>
          </a:prstGeom>
          <a:noFill/>
        </p:spPr>
        <p:txBody>
          <a:bodyPr wrap="square">
            <a:spAutoFit/>
          </a:bodyPr>
          <a:lstStyle/>
          <a:p>
            <a:r>
              <a:rPr sz="2800" b="1">
                <a:solidFill>
                  <a:srgbClr val="F7F5F0"/>
                </a:solidFill>
                <a:latin typeface="Calibri"/>
              </a:rPr>
              <a:t>John 2:23–25</a:t>
            </a:r>
          </a:p>
        </p:txBody>
      </p:sp>
      <p:sp>
        <p:nvSpPr>
          <p:cNvPr id="6" name="Rounded Rectangle 5"/>
          <p:cNvSpPr/>
          <p:nvPr/>
        </p:nvSpPr>
        <p:spPr>
          <a:xfrm>
            <a:off x="1400000" y="1724891"/>
            <a:ext cx="9400000" cy="2628900"/>
          </a:xfrm>
          <a:prstGeom prst="roundRect">
            <a:avLst>
              <a:gd name="adj" fmla="val 8000"/>
            </a:avLst>
          </a:prstGeom>
          <a:solidFill>
            <a:srgbClr val="F3EB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646000" y="2227982"/>
            <a:ext cx="8900000" cy="1477328"/>
          </a:xfrm>
          <a:prstGeom prst="rect">
            <a:avLst/>
          </a:prstGeom>
          <a:noFill/>
        </p:spPr>
        <p:txBody>
          <a:bodyPr wrap="square">
            <a:spAutoFit/>
          </a:bodyPr>
          <a:lstStyle/>
          <a:p>
            <a:r>
              <a:rPr sz="1800" i="1" dirty="0">
                <a:solidFill>
                  <a:srgbClr val="2C2416"/>
                </a:solidFill>
                <a:latin typeface="Georgia"/>
              </a:rPr>
              <a:t>Now when he was in Jerusalem at the Passover Feast, many believed in his name when they saw the signs that he was doing. </a:t>
            </a:r>
            <a:endParaRPr lang="en-US" sz="1800" i="1" dirty="0">
              <a:solidFill>
                <a:srgbClr val="2C2416"/>
              </a:solidFill>
              <a:latin typeface="Georgia"/>
            </a:endParaRPr>
          </a:p>
          <a:p>
            <a:endParaRPr lang="en-US" i="1" dirty="0">
              <a:solidFill>
                <a:srgbClr val="2C2416"/>
              </a:solidFill>
              <a:latin typeface="Georgia"/>
            </a:endParaRPr>
          </a:p>
          <a:p>
            <a:r>
              <a:rPr sz="1800" i="1" dirty="0">
                <a:solidFill>
                  <a:srgbClr val="2C2416"/>
                </a:solidFill>
                <a:latin typeface="Georgia"/>
              </a:rPr>
              <a:t>But Jesus on his part did not entrust himself to them, because he knew all people and needed no one to bear witness about man, for he himself knew what was in man.</a:t>
            </a:r>
          </a:p>
        </p:txBody>
      </p:sp>
      <p:sp>
        <p:nvSpPr>
          <p:cNvPr id="8" name="TextBox 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John 2:23–25 ESV  ·  biblegateway.com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TWO KINDS OF BELIEF</a:t>
            </a:r>
          </a:p>
        </p:txBody>
      </p:sp>
      <p:sp>
        <p:nvSpPr>
          <p:cNvPr id="5" name="TextBox 4"/>
          <p:cNvSpPr txBox="1"/>
          <p:nvPr/>
        </p:nvSpPr>
        <p:spPr>
          <a:xfrm>
            <a:off x="685800" y="804672"/>
            <a:ext cx="10789920" cy="461665"/>
          </a:xfrm>
          <a:prstGeom prst="rect">
            <a:avLst/>
          </a:prstGeom>
          <a:noFill/>
        </p:spPr>
        <p:txBody>
          <a:bodyPr wrap="square">
            <a:spAutoFit/>
          </a:bodyPr>
          <a:lstStyle/>
          <a:p>
            <a:r>
              <a:rPr lang="en-US" sz="2400" b="1" dirty="0">
                <a:solidFill>
                  <a:srgbClr val="F7F5F0"/>
                </a:solidFill>
                <a:latin typeface="Calibri"/>
              </a:rPr>
              <a:t>Many at the feast </a:t>
            </a:r>
            <a:r>
              <a:rPr sz="2400" b="1" dirty="0">
                <a:solidFill>
                  <a:srgbClr val="F7F5F0"/>
                </a:solidFill>
                <a:latin typeface="Calibri"/>
              </a:rPr>
              <a:t>believed. He did not entrust Himself.</a:t>
            </a:r>
          </a:p>
        </p:txBody>
      </p:sp>
      <p:sp>
        <p:nvSpPr>
          <p:cNvPr id="6" name="Rounded Rectangle 5"/>
          <p:cNvSpPr/>
          <p:nvPr/>
        </p:nvSpPr>
        <p:spPr>
          <a:xfrm>
            <a:off x="68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r>
              <a:rPr sz="1600" b="1">
                <a:solidFill>
                  <a:srgbClr val="C4A574"/>
                </a:solidFill>
                <a:latin typeface="Calibri"/>
              </a:rPr>
              <a:t>Their belief</a:t>
            </a:r>
          </a:p>
        </p:txBody>
      </p:sp>
      <p:sp>
        <p:nvSpPr>
          <p:cNvPr id="8" name="TextBox 7"/>
          <p:cNvSpPr txBox="1"/>
          <p:nvPr/>
        </p:nvSpPr>
        <p:spPr>
          <a:xfrm>
            <a:off x="865800" y="2200000"/>
            <a:ext cx="4840000" cy="3500000"/>
          </a:xfrm>
          <a:prstGeom prst="rect">
            <a:avLst/>
          </a:prstGeom>
          <a:noFill/>
        </p:spPr>
        <p:txBody>
          <a:bodyPr wrap="square">
            <a:spAutoFit/>
          </a:bodyPr>
          <a:lstStyle/>
          <a:p>
            <a:pPr>
              <a:spcAft>
                <a:spcPts val="800"/>
              </a:spcAft>
            </a:pPr>
            <a:r>
              <a:rPr sz="1600" dirty="0">
                <a:solidFill>
                  <a:srgbClr val="F0E6DC"/>
                </a:solidFill>
                <a:latin typeface="Calibri"/>
              </a:rPr>
              <a:t>Tied to the signs they could see.</a:t>
            </a:r>
          </a:p>
          <a:p>
            <a:pPr>
              <a:spcAft>
                <a:spcPts val="800"/>
              </a:spcAft>
            </a:pPr>
            <a:r>
              <a:rPr sz="1600" dirty="0">
                <a:solidFill>
                  <a:srgbClr val="F0E6DC"/>
                </a:solidFill>
                <a:latin typeface="Calibri"/>
              </a:rPr>
              <a:t>A name they were willing to say in the city.</a:t>
            </a:r>
          </a:p>
          <a:p>
            <a:pPr>
              <a:spcAft>
                <a:spcPts val="800"/>
              </a:spcAft>
            </a:pPr>
            <a:r>
              <a:rPr sz="1600" dirty="0">
                <a:solidFill>
                  <a:srgbClr val="F0E6DC"/>
                </a:solidFill>
                <a:latin typeface="Calibri"/>
              </a:rPr>
              <a:t>Not yet a life they would lose.</a:t>
            </a:r>
          </a:p>
        </p:txBody>
      </p:sp>
      <p:sp>
        <p:nvSpPr>
          <p:cNvPr id="9" name="Rounded Rectangle 8"/>
          <p:cNvSpPr/>
          <p:nvPr/>
        </p:nvSpPr>
        <p:spPr>
          <a:xfrm>
            <a:off x="623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r>
              <a:rPr sz="1600" b="1">
                <a:solidFill>
                  <a:srgbClr val="C4A574"/>
                </a:solidFill>
                <a:latin typeface="Calibri"/>
              </a:rPr>
              <a:t>His knowledge</a:t>
            </a:r>
          </a:p>
        </p:txBody>
      </p:sp>
      <p:sp>
        <p:nvSpPr>
          <p:cNvPr id="11" name="TextBox 10"/>
          <p:cNvSpPr txBox="1"/>
          <p:nvPr/>
        </p:nvSpPr>
        <p:spPr>
          <a:xfrm>
            <a:off x="6415800" y="2200000"/>
            <a:ext cx="4840000" cy="3500000"/>
          </a:xfrm>
          <a:prstGeom prst="rect">
            <a:avLst/>
          </a:prstGeom>
          <a:noFill/>
        </p:spPr>
        <p:txBody>
          <a:bodyPr wrap="square">
            <a:spAutoFit/>
          </a:bodyPr>
          <a:lstStyle/>
          <a:p>
            <a:pPr>
              <a:spcAft>
                <a:spcPts val="800"/>
              </a:spcAft>
            </a:pPr>
            <a:r>
              <a:rPr sz="1600">
                <a:solidFill>
                  <a:srgbClr val="F0E6DC"/>
                </a:solidFill>
                <a:latin typeface="Calibri"/>
              </a:rPr>
              <a:t>He knew all people.</a:t>
            </a:r>
          </a:p>
          <a:p>
            <a:pPr>
              <a:spcAft>
                <a:spcPts val="800"/>
              </a:spcAft>
            </a:pPr>
            <a:r>
              <a:rPr sz="1600">
                <a:solidFill>
                  <a:srgbClr val="F0E6DC"/>
                </a:solidFill>
                <a:latin typeface="Calibri"/>
              </a:rPr>
              <a:t>He needed no character witness.</a:t>
            </a:r>
          </a:p>
          <a:p>
            <a:pPr>
              <a:spcAft>
                <a:spcPts val="800"/>
              </a:spcAft>
            </a:pPr>
            <a:r>
              <a:rPr sz="1600">
                <a:solidFill>
                  <a:srgbClr val="F0E6DC"/>
                </a:solidFill>
                <a:latin typeface="Calibri"/>
              </a:rPr>
              <a:t>He knew what was in man.</a:t>
            </a:r>
          </a:p>
        </p:txBody>
      </p:sp>
      <p:sp>
        <p:nvSpPr>
          <p:cNvPr id="12" name="TextBox 11"/>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John 2:23–25 ESV  ·  biblegateway.com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DEITY</a:t>
            </a:r>
          </a:p>
        </p:txBody>
      </p:sp>
      <p:sp>
        <p:nvSpPr>
          <p:cNvPr id="5" name="TextBox 4"/>
          <p:cNvSpPr txBox="1"/>
          <p:nvPr/>
        </p:nvSpPr>
        <p:spPr>
          <a:xfrm>
            <a:off x="685800" y="804672"/>
            <a:ext cx="10789920" cy="400000"/>
          </a:xfrm>
          <a:prstGeom prst="rect">
            <a:avLst/>
          </a:prstGeom>
          <a:noFill/>
        </p:spPr>
        <p:txBody>
          <a:bodyPr wrap="square">
            <a:spAutoFit/>
          </a:bodyPr>
          <a:lstStyle/>
          <a:p>
            <a:r>
              <a:rPr sz="2400" b="1">
                <a:solidFill>
                  <a:srgbClr val="F7F5F0"/>
                </a:solidFill>
                <a:latin typeface="Calibri"/>
              </a:rPr>
              <a:t>The mind that knows the house and the heart</a:t>
            </a:r>
          </a:p>
        </p:txBody>
      </p:sp>
      <p:sp>
        <p:nvSpPr>
          <p:cNvPr id="6" name="Rounded Rectangle 5"/>
          <p:cNvSpPr/>
          <p:nvPr/>
        </p:nvSpPr>
        <p:spPr>
          <a:xfrm>
            <a:off x="685800" y="1500000"/>
            <a:ext cx="1079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0000" y="1750000"/>
            <a:ext cx="10300000" cy="4000000"/>
          </a:xfrm>
          <a:prstGeom prst="rect">
            <a:avLst/>
          </a:prstGeom>
          <a:noFill/>
        </p:spPr>
        <p:txBody>
          <a:bodyPr wrap="square">
            <a:spAutoFit/>
          </a:bodyPr>
          <a:lstStyle/>
          <a:p>
            <a:pPr>
              <a:spcAft>
                <a:spcPts val="1200"/>
              </a:spcAft>
            </a:pPr>
            <a:r>
              <a:rPr sz="1800">
                <a:solidFill>
                  <a:srgbClr val="F0E6DC"/>
                </a:solidFill>
                <a:latin typeface="Calibri"/>
              </a:rPr>
              <a:t>He knows the future of the temple of His body.</a:t>
            </a:r>
          </a:p>
          <a:p>
            <a:pPr>
              <a:spcAft>
                <a:spcPts val="1200"/>
              </a:spcAft>
            </a:pPr>
            <a:r>
              <a:rPr sz="1800">
                <a:solidFill>
                  <a:srgbClr val="F0E6DC"/>
                </a:solidFill>
                <a:latin typeface="Calibri"/>
              </a:rPr>
              <a:t>He knows the present of every heart in the crowd.</a:t>
            </a:r>
          </a:p>
          <a:p>
            <a:pPr>
              <a:spcAft>
                <a:spcPts val="1200"/>
              </a:spcAft>
            </a:pPr>
            <a:r>
              <a:rPr sz="1800">
                <a:solidFill>
                  <a:srgbClr val="F0E6DC"/>
                </a:solidFill>
                <a:latin typeface="Calibri"/>
              </a:rPr>
              <a:t>Psalm 139 — searched and known. Isaiah 46 — the end from the beginning.</a:t>
            </a:r>
          </a:p>
          <a:p>
            <a:pPr>
              <a:spcAft>
                <a:spcPts val="1200"/>
              </a:spcAft>
            </a:pPr>
            <a:r>
              <a:rPr sz="1800">
                <a:solidFill>
                  <a:srgbClr val="F0E6DC"/>
                </a:solidFill>
                <a:latin typeface="Calibri"/>
              </a:rPr>
              <a:t>This is not a shrewd rabbi reading a room. This is the Son who needs no one to tell Him what man is.</a:t>
            </a:r>
          </a:p>
        </p:txBody>
      </p:sp>
      <p:sp>
        <p:nvSpPr>
          <p:cNvPr id="8" name="TextBox 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Psalm 139:1–4  ·  Isaiah 46:9–10  ·  biblegateway.com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3200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280000"/>
            <a:ext cx="10515600" cy="220000"/>
          </a:xfrm>
          <a:prstGeom prst="rect">
            <a:avLst/>
          </a:prstGeom>
          <a:noFill/>
        </p:spPr>
        <p:txBody>
          <a:bodyPr wrap="square">
            <a:spAutoFit/>
          </a:bodyPr>
          <a:lstStyle/>
          <a:p>
            <a:r>
              <a:rPr sz="1300" b="1">
                <a:solidFill>
                  <a:srgbClr val="C4A574"/>
                </a:solidFill>
                <a:latin typeface="Calibri"/>
              </a:rPr>
              <a:t>SO THAT YOU MAY BELIEVE</a:t>
            </a:r>
          </a:p>
        </p:txBody>
      </p:sp>
      <p:sp>
        <p:nvSpPr>
          <p:cNvPr id="5" name="TextBox 4"/>
          <p:cNvSpPr txBox="1"/>
          <p:nvPr/>
        </p:nvSpPr>
        <p:spPr>
          <a:xfrm>
            <a:off x="685800" y="560000"/>
            <a:ext cx="10789920" cy="360000"/>
          </a:xfrm>
          <a:prstGeom prst="rect">
            <a:avLst/>
          </a:prstGeom>
          <a:noFill/>
        </p:spPr>
        <p:txBody>
          <a:bodyPr wrap="square">
            <a:spAutoFit/>
          </a:bodyPr>
          <a:lstStyle/>
          <a:p>
            <a:r>
              <a:rPr sz="2600" b="1">
                <a:solidFill>
                  <a:srgbClr val="F7F5F0"/>
                </a:solidFill>
                <a:latin typeface="Calibri"/>
              </a:rPr>
              <a:t>Four questions this passage answers</a:t>
            </a:r>
          </a:p>
        </p:txBody>
      </p:sp>
      <p:sp>
        <p:nvSpPr>
          <p:cNvPr id="6" name="Rounded Rectangle 5"/>
          <p:cNvSpPr/>
          <p:nvPr/>
        </p:nvSpPr>
        <p:spPr>
          <a:xfrm>
            <a:off x="685800" y="1100000"/>
            <a:ext cx="10820000" cy="1180000"/>
          </a:xfrm>
          <a:prstGeom prst="roundRect">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180000"/>
            <a:ext cx="10400000" cy="320000"/>
          </a:xfrm>
          <a:prstGeom prst="rect">
            <a:avLst/>
          </a:prstGeom>
          <a:noFill/>
        </p:spPr>
        <p:txBody>
          <a:bodyPr wrap="square">
            <a:spAutoFit/>
          </a:bodyPr>
          <a:lstStyle/>
          <a:p>
            <a:r>
              <a:rPr sz="1600" b="1">
                <a:solidFill>
                  <a:srgbClr val="C4A574"/>
                </a:solidFill>
                <a:latin typeface="Calibri"/>
              </a:rPr>
              <a:t>Who is He?</a:t>
            </a:r>
          </a:p>
        </p:txBody>
      </p:sp>
      <p:sp>
        <p:nvSpPr>
          <p:cNvPr id="8" name="TextBox 7"/>
          <p:cNvSpPr txBox="1"/>
          <p:nvPr/>
        </p:nvSpPr>
        <p:spPr>
          <a:xfrm>
            <a:off x="880000" y="1520000"/>
            <a:ext cx="10400000" cy="680000"/>
          </a:xfrm>
          <a:prstGeom prst="rect">
            <a:avLst/>
          </a:prstGeom>
          <a:noFill/>
        </p:spPr>
        <p:txBody>
          <a:bodyPr wrap="square">
            <a:spAutoFit/>
          </a:bodyPr>
          <a:lstStyle/>
          <a:p>
            <a:r>
              <a:rPr sz="1500" b="0">
                <a:solidFill>
                  <a:srgbClr val="F0E6DC"/>
                </a:solidFill>
                <a:latin typeface="Calibri"/>
              </a:rPr>
              <a:t>The Son who can raise the temple of His body. The one who knows what is in man.</a:t>
            </a:r>
          </a:p>
        </p:txBody>
      </p:sp>
      <p:sp>
        <p:nvSpPr>
          <p:cNvPr id="9" name="Rounded Rectangle 8"/>
          <p:cNvSpPr/>
          <p:nvPr/>
        </p:nvSpPr>
        <p:spPr>
          <a:xfrm>
            <a:off x="685800" y="2380000"/>
            <a:ext cx="10820000" cy="1180000"/>
          </a:xfrm>
          <a:prstGeom prst="roundRect">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80000" y="2460000"/>
            <a:ext cx="10400000" cy="320000"/>
          </a:xfrm>
          <a:prstGeom prst="rect">
            <a:avLst/>
          </a:prstGeom>
          <a:noFill/>
        </p:spPr>
        <p:txBody>
          <a:bodyPr wrap="square">
            <a:spAutoFit/>
          </a:bodyPr>
          <a:lstStyle/>
          <a:p>
            <a:r>
              <a:rPr sz="1600" b="1">
                <a:solidFill>
                  <a:srgbClr val="C4A574"/>
                </a:solidFill>
                <a:latin typeface="Calibri"/>
              </a:rPr>
              <a:t>What did He come to do?</a:t>
            </a:r>
          </a:p>
        </p:txBody>
      </p:sp>
      <p:sp>
        <p:nvSpPr>
          <p:cNvPr id="11" name="TextBox 10"/>
          <p:cNvSpPr txBox="1"/>
          <p:nvPr/>
        </p:nvSpPr>
        <p:spPr>
          <a:xfrm>
            <a:off x="880000" y="2800000"/>
            <a:ext cx="10400000" cy="680000"/>
          </a:xfrm>
          <a:prstGeom prst="rect">
            <a:avLst/>
          </a:prstGeom>
          <a:noFill/>
        </p:spPr>
        <p:txBody>
          <a:bodyPr wrap="square">
            <a:spAutoFit/>
          </a:bodyPr>
          <a:lstStyle/>
          <a:p>
            <a:r>
              <a:rPr sz="1500" b="0">
                <a:solidFill>
                  <a:srgbClr val="F0E6DC"/>
                </a:solidFill>
                <a:latin typeface="Calibri"/>
              </a:rPr>
              <a:t>To be destroyed, and in three days to raise that temple. The meeting place of God and man is no longer a building.</a:t>
            </a:r>
          </a:p>
        </p:txBody>
      </p:sp>
      <p:sp>
        <p:nvSpPr>
          <p:cNvPr id="12" name="Rounded Rectangle 11"/>
          <p:cNvSpPr/>
          <p:nvPr/>
        </p:nvSpPr>
        <p:spPr>
          <a:xfrm>
            <a:off x="685800" y="3660000"/>
            <a:ext cx="10820000" cy="1180000"/>
          </a:xfrm>
          <a:prstGeom prst="roundRect">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80000" y="3740000"/>
            <a:ext cx="10400000" cy="320000"/>
          </a:xfrm>
          <a:prstGeom prst="rect">
            <a:avLst/>
          </a:prstGeom>
          <a:noFill/>
        </p:spPr>
        <p:txBody>
          <a:bodyPr wrap="square">
            <a:spAutoFit/>
          </a:bodyPr>
          <a:lstStyle/>
          <a:p>
            <a:r>
              <a:rPr sz="1600" b="1">
                <a:solidFill>
                  <a:srgbClr val="C4A574"/>
                </a:solidFill>
                <a:latin typeface="Calibri"/>
              </a:rPr>
              <a:t>What does He offer?</a:t>
            </a:r>
          </a:p>
        </p:txBody>
      </p:sp>
      <p:sp>
        <p:nvSpPr>
          <p:cNvPr id="14" name="TextBox 13"/>
          <p:cNvSpPr txBox="1"/>
          <p:nvPr/>
        </p:nvSpPr>
        <p:spPr>
          <a:xfrm>
            <a:off x="880000" y="4080000"/>
            <a:ext cx="10400000" cy="680000"/>
          </a:xfrm>
          <a:prstGeom prst="rect">
            <a:avLst/>
          </a:prstGeom>
          <a:noFill/>
        </p:spPr>
        <p:txBody>
          <a:bodyPr wrap="square">
            <a:spAutoFit/>
          </a:bodyPr>
          <a:lstStyle/>
          <a:p>
            <a:r>
              <a:rPr sz="1500" b="0">
                <a:solidFill>
                  <a:srgbClr val="F0E6DC"/>
                </a:solidFill>
                <a:latin typeface="Calibri"/>
              </a:rPr>
              <a:t>Not a sign on demand. A resurrection. And a knowledge of you that does not need a witness.</a:t>
            </a:r>
          </a:p>
        </p:txBody>
      </p:sp>
      <p:sp>
        <p:nvSpPr>
          <p:cNvPr id="15" name="Rounded Rectangle 14"/>
          <p:cNvSpPr/>
          <p:nvPr/>
        </p:nvSpPr>
        <p:spPr>
          <a:xfrm>
            <a:off x="685800" y="4940000"/>
            <a:ext cx="10820000" cy="1180000"/>
          </a:xfrm>
          <a:prstGeom prst="roundRect">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80000" y="5020000"/>
            <a:ext cx="10400000" cy="320000"/>
          </a:xfrm>
          <a:prstGeom prst="rect">
            <a:avLst/>
          </a:prstGeom>
          <a:noFill/>
        </p:spPr>
        <p:txBody>
          <a:bodyPr wrap="square">
            <a:spAutoFit/>
          </a:bodyPr>
          <a:lstStyle/>
          <a:p>
            <a:r>
              <a:rPr sz="1600" b="1">
                <a:solidFill>
                  <a:srgbClr val="C4A574"/>
                </a:solidFill>
                <a:latin typeface="Calibri"/>
              </a:rPr>
              <a:t>How do you receive it?</a:t>
            </a:r>
          </a:p>
        </p:txBody>
      </p:sp>
      <p:sp>
        <p:nvSpPr>
          <p:cNvPr id="17" name="TextBox 16"/>
          <p:cNvSpPr txBox="1"/>
          <p:nvPr/>
        </p:nvSpPr>
        <p:spPr>
          <a:xfrm>
            <a:off x="880000" y="5360000"/>
            <a:ext cx="10400000" cy="680000"/>
          </a:xfrm>
          <a:prstGeom prst="rect">
            <a:avLst/>
          </a:prstGeom>
          <a:noFill/>
        </p:spPr>
        <p:txBody>
          <a:bodyPr wrap="square">
            <a:spAutoFit/>
          </a:bodyPr>
          <a:lstStyle/>
          <a:p>
            <a:r>
              <a:rPr sz="1500" b="0">
                <a:solidFill>
                  <a:srgbClr val="F0E6DC"/>
                </a:solidFill>
                <a:latin typeface="Calibri"/>
              </a:rPr>
              <a:t>Not by believing because you saw a sign. The disciples believed the Scripture and the word He had spoken after He was raised.</a:t>
            </a:r>
          </a:p>
        </p:txBody>
      </p:sp>
      <p:sp>
        <p:nvSpPr>
          <p:cNvPr id="18" name="TextBox 17"/>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John 20:31  ·  biblegateway.com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CLOSE</a:t>
            </a:r>
          </a:p>
        </p:txBody>
      </p:sp>
      <p:sp>
        <p:nvSpPr>
          <p:cNvPr id="5" name="TextBox 4"/>
          <p:cNvSpPr txBox="1"/>
          <p:nvPr/>
        </p:nvSpPr>
        <p:spPr>
          <a:xfrm>
            <a:off x="685800" y="804672"/>
            <a:ext cx="10789920" cy="400000"/>
          </a:xfrm>
          <a:prstGeom prst="rect">
            <a:avLst/>
          </a:prstGeom>
          <a:noFill/>
        </p:spPr>
        <p:txBody>
          <a:bodyPr wrap="square">
            <a:spAutoFit/>
          </a:bodyPr>
          <a:lstStyle/>
          <a:p>
            <a:r>
              <a:rPr sz="2800" b="1">
                <a:solidFill>
                  <a:srgbClr val="F7F5F0"/>
                </a:solidFill>
                <a:latin typeface="Calibri"/>
              </a:rPr>
              <a:t>What follows</a:t>
            </a:r>
          </a:p>
        </p:txBody>
      </p:sp>
      <p:sp>
        <p:nvSpPr>
          <p:cNvPr id="6" name="Rounded Rectangle 5"/>
          <p:cNvSpPr/>
          <p:nvPr/>
        </p:nvSpPr>
        <p:spPr>
          <a:xfrm>
            <a:off x="68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r>
              <a:rPr sz="1600" b="1">
                <a:solidFill>
                  <a:srgbClr val="C4A574"/>
                </a:solidFill>
                <a:latin typeface="Calibri"/>
              </a:rPr>
              <a:t>John 3:1–3</a:t>
            </a:r>
          </a:p>
        </p:txBody>
      </p:sp>
      <p:sp>
        <p:nvSpPr>
          <p:cNvPr id="8" name="TextBox 7"/>
          <p:cNvSpPr txBox="1"/>
          <p:nvPr/>
        </p:nvSpPr>
        <p:spPr>
          <a:xfrm>
            <a:off x="865800" y="2200000"/>
            <a:ext cx="4840000" cy="3500000"/>
          </a:xfrm>
          <a:prstGeom prst="rect">
            <a:avLst/>
          </a:prstGeom>
          <a:noFill/>
        </p:spPr>
        <p:txBody>
          <a:bodyPr wrap="square">
            <a:spAutoFit/>
          </a:bodyPr>
          <a:lstStyle/>
          <a:p>
            <a:pPr>
              <a:spcAft>
                <a:spcPts val="800"/>
              </a:spcAft>
            </a:pPr>
            <a:r>
              <a:rPr sz="1600">
                <a:solidFill>
                  <a:srgbClr val="F0E6DC"/>
                </a:solidFill>
                <a:latin typeface="Calibri"/>
              </a:rPr>
              <a:t>A man of the Pharisees, Nicodemus.</a:t>
            </a:r>
          </a:p>
          <a:p>
            <a:pPr>
              <a:spcAft>
                <a:spcPts val="800"/>
              </a:spcAft>
            </a:pPr>
            <a:r>
              <a:rPr sz="1600">
                <a:solidFill>
                  <a:srgbClr val="F0E6DC"/>
                </a:solidFill>
                <a:latin typeface="Calibri"/>
              </a:rPr>
              <a:t>“Rabbi, we know that you are a teacher come from God.”</a:t>
            </a:r>
          </a:p>
          <a:p>
            <a:pPr>
              <a:spcAft>
                <a:spcPts val="800"/>
              </a:spcAft>
            </a:pPr>
            <a:r>
              <a:rPr sz="1600">
                <a:solidFill>
                  <a:srgbClr val="F0E6DC"/>
                </a:solidFill>
                <a:latin typeface="Calibri"/>
              </a:rPr>
              <a:t>“Unless one is born again he cannot see the kingdom of God.”</a:t>
            </a:r>
          </a:p>
          <a:p>
            <a:pPr>
              <a:spcAft>
                <a:spcPts val="800"/>
              </a:spcAft>
            </a:pPr>
            <a:r>
              <a:rPr sz="1600">
                <a:solidFill>
                  <a:srgbClr val="F0E6DC"/>
                </a:solidFill>
                <a:latin typeface="Calibri"/>
              </a:rPr>
              <a:t>GTY 43-11 — Jesus Teaches the Teacher.</a:t>
            </a:r>
          </a:p>
        </p:txBody>
      </p:sp>
      <p:sp>
        <p:nvSpPr>
          <p:cNvPr id="9" name="Rounded Rectangle 8"/>
          <p:cNvSpPr/>
          <p:nvPr/>
        </p:nvSpPr>
        <p:spPr>
          <a:xfrm>
            <a:off x="6235800" y="1500000"/>
            <a:ext cx="5200000" cy="450000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r>
              <a:rPr sz="1600" b="1">
                <a:solidFill>
                  <a:srgbClr val="C4A574"/>
                </a:solidFill>
                <a:latin typeface="Calibri"/>
              </a:rPr>
              <a:t>Memory</a:t>
            </a:r>
          </a:p>
        </p:txBody>
      </p:sp>
      <p:sp>
        <p:nvSpPr>
          <p:cNvPr id="11" name="TextBox 10"/>
          <p:cNvSpPr txBox="1"/>
          <p:nvPr/>
        </p:nvSpPr>
        <p:spPr>
          <a:xfrm>
            <a:off x="6415800" y="2200000"/>
            <a:ext cx="4840000" cy="3200000"/>
          </a:xfrm>
          <a:prstGeom prst="rect">
            <a:avLst/>
          </a:prstGeom>
          <a:noFill/>
        </p:spPr>
        <p:txBody>
          <a:bodyPr wrap="square">
            <a:spAutoFit/>
          </a:bodyPr>
          <a:lstStyle/>
          <a:p>
            <a:r>
              <a:rPr sz="1600" b="0">
                <a:solidFill>
                  <a:srgbClr val="F0E6DC"/>
                </a:solidFill>
                <a:latin typeface="Calibri"/>
              </a:rPr>
              <a:t>“Destroy this temple, and in three days I will raise it up.” He was speaking about the temple of his body. He knew what was in man.</a:t>
            </a:r>
          </a:p>
        </p:txBody>
      </p:sp>
      <p:sp>
        <p:nvSpPr>
          <p:cNvPr id="12" name="TextBox 11"/>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Next in the series: John 3  ·  Jesus Teaches the Teacher  ·  GTY 43-11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r>
              <a:rPr sz="1300" b="1">
                <a:solidFill>
                  <a:srgbClr val="C4A574"/>
                </a:solidFill>
                <a:latin typeface="Calibri"/>
              </a:rPr>
              <a:t>VIDEO</a:t>
            </a:r>
          </a:p>
        </p:txBody>
      </p:sp>
      <p:sp>
        <p:nvSpPr>
          <p:cNvPr id="5" name="TextBox 4"/>
          <p:cNvSpPr txBox="1"/>
          <p:nvPr/>
        </p:nvSpPr>
        <p:spPr>
          <a:xfrm>
            <a:off x="685800" y="804672"/>
            <a:ext cx="10789920" cy="400000"/>
          </a:xfrm>
          <a:prstGeom prst="rect">
            <a:avLst/>
          </a:prstGeom>
          <a:noFill/>
        </p:spPr>
        <p:txBody>
          <a:bodyPr wrap="square">
            <a:spAutoFit/>
          </a:bodyPr>
          <a:lstStyle/>
          <a:p>
            <a:r>
              <a:rPr sz="2600" b="1">
                <a:solidFill>
                  <a:srgbClr val="F7F5F0"/>
                </a:solidFill>
                <a:latin typeface="Calibri"/>
              </a:rPr>
              <a:t>The Gospel of John — Visual Bible</a:t>
            </a:r>
          </a:p>
        </p:txBody>
      </p:sp>
      <p:pic>
        <p:nvPicPr>
          <p:cNvPr id="6" name="Picture 5" descr="vb-play.jpg">
            <a:hlinkClick r:id="rId2"/>
          </p:cNvPr>
          <p:cNvPicPr>
            <a:picLocks noChangeAspect="1"/>
          </p:cNvPicPr>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r>
              <a:rPr sz="1600" b="1">
                <a:solidFill>
                  <a:srgbClr val="C4A574"/>
                </a:solidFill>
                <a:latin typeface="Calibri"/>
              </a:rPr>
              <a:t>Visual Bible</a:t>
            </a:r>
          </a:p>
        </p:txBody>
      </p:sp>
      <p:sp>
        <p:nvSpPr>
          <p:cNvPr id="9" name="TextBox 8"/>
          <p:cNvSpPr txBox="1"/>
          <p:nvPr/>
        </p:nvSpPr>
        <p:spPr>
          <a:xfrm>
            <a:off x="6949440" y="2103120"/>
            <a:ext cx="4343400" cy="1280160"/>
          </a:xfrm>
          <a:prstGeom prst="rect">
            <a:avLst/>
          </a:prstGeom>
          <a:noFill/>
        </p:spPr>
        <p:txBody>
          <a:bodyPr wrap="square">
            <a:spAutoFit/>
          </a:bodyPr>
          <a:lstStyle/>
          <a:p>
            <a:r>
              <a:rPr sz="1600" b="0">
                <a:solidFill>
                  <a:srgbClr val="F0E6DC"/>
                </a:solidFill>
                <a:latin typeface="Calibri"/>
              </a:rPr>
              <a:t>The challenge after the cleansing. Queued to 18:45.</a:t>
            </a:r>
          </a:p>
        </p:txBody>
      </p:sp>
      <p:sp>
        <p:nvSpPr>
          <p:cNvPr id="10" name="TextBox 9">
            <a:hlinkClick r:id="rId2"/>
          </p:cNvPr>
          <p:cNvSpPr txBox="1"/>
          <p:nvPr/>
        </p:nvSpPr>
        <p:spPr>
          <a:xfrm>
            <a:off x="6949440" y="3600000"/>
            <a:ext cx="4343400" cy="700000"/>
          </a:xfrm>
          <a:prstGeom prst="rect">
            <a:avLst/>
          </a:prstGeom>
          <a:noFill/>
        </p:spPr>
        <p:txBody>
          <a:bodyPr wrap="square">
            <a:spAutoFit/>
          </a:bodyPr>
          <a:lstStyle/>
          <a:p>
            <a:r>
              <a:rPr sz="1400" b="1">
                <a:solidFill>
                  <a:srgbClr val="C4A574"/>
                </a:solidFill>
                <a:latin typeface="Calibri"/>
              </a:rPr>
              <a:t>Play on YouTube
youtu.be/-k0D_qFPb4o?t=1125</a:t>
            </a:r>
          </a:p>
        </p:txBody>
      </p:sp>
      <p:sp>
        <p:nvSpPr>
          <p:cNvPr id="11" name="TextBox 10"/>
          <p:cNvSpPr txBox="1"/>
          <p:nvPr/>
        </p:nvSpPr>
        <p:spPr>
          <a:xfrm>
            <a:off x="685800" y="6464808"/>
            <a:ext cx="10820400" cy="237744"/>
          </a:xfrm>
          <a:prstGeom prst="rect">
            <a:avLst/>
          </a:prstGeom>
          <a:noFill/>
        </p:spPr>
        <p:txBody>
          <a:bodyPr wrap="square">
            <a:spAutoFit/>
          </a:bodyPr>
          <a:lstStyle/>
          <a:p>
            <a:r>
              <a:rPr sz="1200" b="0">
                <a:solidFill>
                  <a:srgbClr val="D4C4B4"/>
                </a:solidFill>
                <a:latin typeface="Calibri"/>
              </a:rPr>
              <a:t>Click the preview  ·  starts at 18:45  ·  opens on YouTube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122</TotalTime>
  <Words>1193</Words>
  <Application>Microsoft Office PowerPoint</Application>
  <PresentationFormat>Widescreen</PresentationFormat>
  <Paragraphs>127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Stan Jack</cp:lastModifiedBy>
  <cp:revision>4</cp:revision>
  <dcterms:created xsi:type="dcterms:W3CDTF">2013-01-27T09:14:16Z</dcterms:created>
  <dcterms:modified xsi:type="dcterms:W3CDTF">2026-10-09T01:38:14Z</dcterms:modified>
  <cp:category/>
</cp:coreProperties>
</file>