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8"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01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UfbyFLgs_NM" TargetMode="External"/><Relationship Id="rId3" Type="http://schemas.openxmlformats.org/officeDocument/2006/relationships/image" Target="../media/image1.jpg"/><Relationship Id="rId4" Type="http://schemas.openxmlformats.org/officeDocument/2006/relationships/video" Target="https://youtu.be/UfbyFLgs_N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21&amp;version=ES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6-18&amp;version=ES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Genesis+22%3A1-2&amp;version=ES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5%3A21-24&amp;version=ES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9-21&amp;version=ESV"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9-20&amp;version=ES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Romans+3%3A10-18&amp;version=ESV" TargetMode="External"/><Relationship Id="rId3" Type="http://schemas.openxmlformats.org/officeDocument/2006/relationships/hyperlink" Target="https://www.biblegateway.com/passage/?search=Romans+3%3A20&amp;version=ESV" TargetMode="External"/><Relationship Id="rId4" Type="http://schemas.openxmlformats.org/officeDocument/2006/relationships/hyperlink" Target="https://www.biblegateway.com/passage/?search=Romans+3%3A23&amp;version=ESV" TargetMode="External"/><Relationship Id="rId5" Type="http://schemas.openxmlformats.org/officeDocument/2006/relationships/hyperlink" Target="https://www.biblegateway.com/passage/?search=Romans+3%3A27&amp;version=ESV" TargetMode="External"/><Relationship Id="rId6" Type="http://schemas.openxmlformats.org/officeDocument/2006/relationships/hyperlink" Target="https://www.biblegateway.com/passage/?search=Romans+4%3A19-25&amp;version=ESV" TargetMode="External"/><Relationship Id="rId7" Type="http://schemas.openxmlformats.org/officeDocument/2006/relationships/hyperlink" Target="https://www.biblegateway.com/passage/?search=Romans+3&amp;version=ESV"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k0D_qFPb4o?t=1340" TargetMode="External"/><Relationship Id="rId3" Type="http://schemas.openxmlformats.org/officeDocument/2006/relationships/image" Target="../media/image2.jpg"/><Relationship Id="rId4" Type="http://schemas.openxmlformats.org/officeDocument/2006/relationships/video" Target="https://youtu.be/-k0D_qFPb4o?t=134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20%3A31&amp;version=ESV"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GOSPEL OF JOHN</a:t>
            </a:r>
          </a:p>
        </p:txBody>
      </p:sp>
      <p:sp>
        <p:nvSpPr>
          <p:cNvPr id="5" name="TextBox 4"/>
          <p:cNvSpPr txBox="1"/>
          <p:nvPr/>
        </p:nvSpPr>
        <p:spPr>
          <a:xfrm>
            <a:off x="685800" y="2011680"/>
            <a:ext cx="10689920" cy="365760"/>
          </a:xfrm>
          <a:prstGeom prst="rect">
            <a:avLst/>
          </a:prstGeom>
          <a:noFill/>
        </p:spPr>
        <p:txBody>
          <a:bodyPr wrap="square">
            <a:spAutoFit/>
          </a:bodyPr>
          <a:lstStyle/>
          <a:p>
            <a:pPr>
              <a:spcAft>
                <a:spcPts val="200"/>
              </a:spcAft>
            </a:pPr>
            <a:r>
              <a:rPr sz="3200" b="1" i="0">
                <a:solidFill>
                  <a:srgbClr val="F4F1E8"/>
                </a:solidFill>
                <a:latin typeface="Calibri"/>
              </a:rPr>
              <a:t>John 3:16–21</a:t>
            </a:r>
          </a:p>
        </p:txBody>
      </p:sp>
      <p:sp>
        <p:nvSpPr>
          <p:cNvPr id="6" name="TextBox 5"/>
          <p:cNvSpPr txBox="1"/>
          <p:nvPr/>
        </p:nvSpPr>
        <p:spPr>
          <a:xfrm>
            <a:off x="685800" y="2423160"/>
            <a:ext cx="10689920" cy="560000"/>
          </a:xfrm>
          <a:prstGeom prst="rect">
            <a:avLst/>
          </a:prstGeom>
          <a:noFill/>
        </p:spPr>
        <p:txBody>
          <a:bodyPr wrap="square">
            <a:spAutoFit/>
          </a:bodyPr>
          <a:lstStyle/>
          <a:p>
            <a:pPr>
              <a:spcAft>
                <a:spcPts val="200"/>
              </a:spcAft>
            </a:pPr>
            <a:r>
              <a:rPr sz="2800" b="1" i="0">
                <a:solidFill>
                  <a:srgbClr val="F4F1E8"/>
                </a:solidFill>
                <a:latin typeface="Calibri"/>
              </a:rPr>
              <a:t>For God So Loved the World</a:t>
            </a:r>
          </a:p>
        </p:txBody>
      </p:sp>
      <p:sp>
        <p:nvSpPr>
          <p:cNvPr id="7" name="TextBox 6"/>
          <p:cNvSpPr txBox="1"/>
          <p:nvPr/>
        </p:nvSpPr>
        <p:spPr>
          <a:xfrm>
            <a:off x="685800" y="3108960"/>
            <a:ext cx="10689920" cy="365760"/>
          </a:xfrm>
          <a:prstGeom prst="rect">
            <a:avLst/>
          </a:prstGeom>
          <a:noFill/>
        </p:spPr>
        <p:txBody>
          <a:bodyPr wrap="square">
            <a:spAutoFit/>
          </a:bodyPr>
          <a:lstStyle/>
          <a:p>
            <a:pPr>
              <a:spcAft>
                <a:spcPts val="200"/>
              </a:spcAft>
            </a:pPr>
            <a:r>
              <a:rPr sz="1800" b="0" i="0">
                <a:solidFill>
                  <a:srgbClr val="E7E2D4"/>
                </a:solidFill>
                <a:latin typeface="Calibri"/>
              </a:rPr>
              <a:t>Love  ·  The light  ·  The judgment</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Core content based on John MacArthur’s Exposition of John  ·  GTY 43-17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VIDEO</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Loyal Love — Bible Project</a:t>
            </a:r>
          </a:p>
        </p:txBody>
      </p:sp>
      <p:pic>
        <p:nvPicPr>
          <p:cNvPr id="6" name="Picture 5" descr="loyal-play.jpg">
            <a:hlinkClick r:id="rId2"/>
          </p:cNvPr>
          <p:cNvPicPr>
            <a:picLocks noChangeAspect="1"/>
          </p:cNvPicPr>
          <p:nvPr>
            <a:videoFile r:link="rId4"/>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200"/>
              </a:spcAft>
            </a:pPr>
            <a:r>
              <a:rPr sz="1600" b="1" i="0">
                <a:solidFill>
                  <a:srgbClr val="C4B48A"/>
                </a:solidFill>
                <a:latin typeface="Calibri"/>
              </a:rPr>
              <a:t>Bible Project</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200"/>
              </a:spcAft>
            </a:pPr>
            <a:r>
              <a:rPr sz="1600" b="0" i="0">
                <a:solidFill>
                  <a:srgbClr val="E7E2D4"/>
                </a:solidFill>
                <a:latin typeface="Calibri"/>
              </a:rPr>
              <a:t>God’s loyal love for the world. The motive behind the giving of the Son.</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200"/>
              </a:spcAft>
            </a:pPr>
            <a:r>
              <a:rPr sz="1400" b="0" i="0">
                <a:solidFill>
                  <a:srgbClr val="C4B48A"/>
                </a:solidFill>
                <a:latin typeface="Calibri"/>
              </a:rPr>
              <a:t>Play on YouTube</a:t>
            </a:r>
          </a:p>
          <a:p>
            <a:pPr>
              <a:spcAft>
                <a:spcPts val="200"/>
              </a:spcAft>
            </a:pPr>
            <a:r>
              <a:rPr sz="1400" b="0" i="0">
                <a:solidFill>
                  <a:srgbClr val="C4B48A"/>
                </a:solidFill>
                <a:latin typeface="Calibri"/>
              </a:rPr>
              <a:t>youtu.be/UfbyFLgs_NM</a:t>
            </a:r>
          </a:p>
        </p:txBody>
      </p:sp>
      <p:sp>
        <p:nvSpPr>
          <p:cNvPr id="11" name="TextBox 10"/>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Click the preview  ·  opens on YouTube</a:t>
            </a:r>
          </a:p>
        </p:txBody>
      </p:sp>
      <p:sp>
        <p:nvSpPr>
          <p:cNvPr id="12" name="Rounded Rectangle 11">
            <a:hlinkClick r:id="rId2"/>
          </p:cNvPr>
          <p:cNvSpPr/>
          <p:nvPr/>
        </p:nvSpPr>
        <p:spPr>
          <a:xfrm>
            <a:off x="7000000" y="4200000"/>
            <a:ext cx="2200000" cy="500000"/>
          </a:xfrm>
          <a:prstGeom prst="round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600" b="1">
                <a:solidFill>
                  <a:srgbClr val="2C3324"/>
                </a:solidFill>
                <a:latin typeface="Calibri"/>
              </a:rPr>
              <a:t>▶  Play video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WHERE WE ARE</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The night conversation continues</a:t>
            </a:r>
          </a:p>
        </p:txBody>
      </p:sp>
      <p:sp>
        <p:nvSpPr>
          <p:cNvPr id="6" name="Rounded Rectangle 5"/>
          <p:cNvSpPr/>
          <p:nvPr/>
        </p:nvSpPr>
        <p:spPr>
          <a:xfrm>
            <a:off x="6858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50000"/>
            <a:ext cx="2200000" cy="350000"/>
          </a:xfrm>
          <a:prstGeom prst="rect">
            <a:avLst/>
          </a:prstGeom>
          <a:noFill/>
        </p:spPr>
        <p:txBody>
          <a:bodyPr wrap="square">
            <a:spAutoFit/>
          </a:bodyPr>
          <a:lstStyle/>
          <a:p>
            <a:pPr>
              <a:spcAft>
                <a:spcPts val="200"/>
              </a:spcAft>
            </a:pPr>
            <a:r>
              <a:rPr sz="1400" b="1" i="0">
                <a:solidFill>
                  <a:srgbClr val="C4B48A"/>
                </a:solidFill>
                <a:latin typeface="Calibri"/>
              </a:rPr>
              <a:t>Two weeks ago</a:t>
            </a:r>
          </a:p>
        </p:txBody>
      </p:sp>
      <p:sp>
        <p:nvSpPr>
          <p:cNvPr id="8" name="TextBox 7"/>
          <p:cNvSpPr txBox="1"/>
          <p:nvPr/>
        </p:nvSpPr>
        <p:spPr>
          <a:xfrm>
            <a:off x="865800" y="2050000"/>
            <a:ext cx="2200000" cy="500000"/>
          </a:xfrm>
          <a:prstGeom prst="rect">
            <a:avLst/>
          </a:prstGeom>
          <a:noFill/>
        </p:spPr>
        <p:txBody>
          <a:bodyPr wrap="square">
            <a:spAutoFit/>
          </a:bodyPr>
          <a:lstStyle/>
          <a:p>
            <a:pPr>
              <a:spcAft>
                <a:spcPts val="200"/>
              </a:spcAft>
            </a:pPr>
            <a:r>
              <a:rPr sz="1600" b="1" i="0">
                <a:solidFill>
                  <a:srgbClr val="F4F1E8"/>
                </a:solidFill>
                <a:latin typeface="Calibri"/>
              </a:rPr>
              <a:t>John 3:1–10</a:t>
            </a:r>
          </a:p>
        </p:txBody>
      </p:sp>
      <p:sp>
        <p:nvSpPr>
          <p:cNvPr id="9" name="TextBox 8"/>
          <p:cNvSpPr txBox="1"/>
          <p:nvPr/>
        </p:nvSpPr>
        <p:spPr>
          <a:xfrm>
            <a:off x="865800" y="2650000"/>
            <a:ext cx="2200000" cy="2000000"/>
          </a:xfrm>
          <a:prstGeom prst="rect">
            <a:avLst/>
          </a:prstGeom>
          <a:noFill/>
        </p:spPr>
        <p:txBody>
          <a:bodyPr wrap="square">
            <a:spAutoFit/>
          </a:bodyPr>
          <a:lstStyle/>
          <a:p>
            <a:pPr>
              <a:spcAft>
                <a:spcPts val="200"/>
              </a:spcAft>
            </a:pPr>
            <a:r>
              <a:rPr sz="1500" b="0" i="0">
                <a:solidFill>
                  <a:srgbClr val="E7E2D4"/>
                </a:solidFill>
                <a:latin typeface="Calibri"/>
              </a:rPr>
              <a:t>Born “anothen.”</a:t>
            </a:r>
          </a:p>
          <a:p>
            <a:pPr>
              <a:spcAft>
                <a:spcPts val="200"/>
              </a:spcAft>
            </a:pPr>
            <a:r>
              <a:rPr sz="1500" b="0" i="0">
                <a:solidFill>
                  <a:srgbClr val="E7E2D4"/>
                </a:solidFill>
                <a:latin typeface="Calibri"/>
              </a:rPr>
              <a:t>Water and spirit.</a:t>
            </a:r>
          </a:p>
          <a:p>
            <a:pPr>
              <a:spcAft>
                <a:spcPts val="200"/>
              </a:spcAft>
            </a:pPr>
            <a:r>
              <a:rPr sz="1500" b="0" i="0">
                <a:solidFill>
                  <a:srgbClr val="E7E2D4"/>
                </a:solidFill>
                <a:latin typeface="Calibri"/>
              </a:rPr>
              <a:t>The wind blows where it wishes.</a:t>
            </a:r>
          </a:p>
        </p:txBody>
      </p:sp>
      <p:sp>
        <p:nvSpPr>
          <p:cNvPr id="10" name="Rounded Rectangle 9"/>
          <p:cNvSpPr/>
          <p:nvPr/>
        </p:nvSpPr>
        <p:spPr>
          <a:xfrm>
            <a:off x="35000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80000" y="1650000"/>
            <a:ext cx="2200000" cy="350000"/>
          </a:xfrm>
          <a:prstGeom prst="rect">
            <a:avLst/>
          </a:prstGeom>
          <a:noFill/>
        </p:spPr>
        <p:txBody>
          <a:bodyPr wrap="square">
            <a:spAutoFit/>
          </a:bodyPr>
          <a:lstStyle/>
          <a:p>
            <a:pPr>
              <a:spcAft>
                <a:spcPts val="200"/>
              </a:spcAft>
            </a:pPr>
            <a:r>
              <a:rPr sz="1400" b="1" i="0">
                <a:solidFill>
                  <a:srgbClr val="C4B48A"/>
                </a:solidFill>
                <a:latin typeface="Calibri"/>
              </a:rPr>
              <a:t>Last week</a:t>
            </a:r>
          </a:p>
        </p:txBody>
      </p:sp>
      <p:sp>
        <p:nvSpPr>
          <p:cNvPr id="12" name="TextBox 11"/>
          <p:cNvSpPr txBox="1"/>
          <p:nvPr/>
        </p:nvSpPr>
        <p:spPr>
          <a:xfrm>
            <a:off x="3680000" y="2050000"/>
            <a:ext cx="2200000" cy="500000"/>
          </a:xfrm>
          <a:prstGeom prst="rect">
            <a:avLst/>
          </a:prstGeom>
          <a:noFill/>
        </p:spPr>
        <p:txBody>
          <a:bodyPr wrap="square">
            <a:spAutoFit/>
          </a:bodyPr>
          <a:lstStyle/>
          <a:p>
            <a:pPr>
              <a:spcAft>
                <a:spcPts val="200"/>
              </a:spcAft>
            </a:pPr>
            <a:r>
              <a:rPr sz="1600" b="1" i="0">
                <a:solidFill>
                  <a:srgbClr val="F4F1E8"/>
                </a:solidFill>
                <a:latin typeface="Calibri"/>
              </a:rPr>
              <a:t>John 3:11–15</a:t>
            </a:r>
          </a:p>
        </p:txBody>
      </p:sp>
      <p:sp>
        <p:nvSpPr>
          <p:cNvPr id="13" name="TextBox 12"/>
          <p:cNvSpPr txBox="1"/>
          <p:nvPr/>
        </p:nvSpPr>
        <p:spPr>
          <a:xfrm>
            <a:off x="3680000" y="2650000"/>
            <a:ext cx="2200000" cy="2000000"/>
          </a:xfrm>
          <a:prstGeom prst="rect">
            <a:avLst/>
          </a:prstGeom>
          <a:noFill/>
        </p:spPr>
        <p:txBody>
          <a:bodyPr wrap="square">
            <a:spAutoFit/>
          </a:bodyPr>
          <a:lstStyle/>
          <a:p>
            <a:pPr>
              <a:spcAft>
                <a:spcPts val="200"/>
              </a:spcAft>
            </a:pPr>
            <a:r>
              <a:rPr sz="1500" b="0" i="0">
                <a:solidFill>
                  <a:srgbClr val="E7E2D4"/>
                </a:solidFill>
                <a:latin typeface="Calibri"/>
              </a:rPr>
              <a:t>The Son of Man lifted up.</a:t>
            </a:r>
          </a:p>
          <a:p>
            <a:pPr>
              <a:spcAft>
                <a:spcPts val="200"/>
              </a:spcAft>
            </a:pPr>
            <a:r>
              <a:rPr sz="1500" b="0" i="0">
                <a:solidFill>
                  <a:srgbClr val="E7E2D4"/>
                </a:solidFill>
                <a:latin typeface="Calibri"/>
              </a:rPr>
              <a:t>Whoever believes has eternal life.</a:t>
            </a:r>
          </a:p>
        </p:txBody>
      </p:sp>
      <p:sp>
        <p:nvSpPr>
          <p:cNvPr id="14" name="Rounded Rectangle 13"/>
          <p:cNvSpPr/>
          <p:nvPr/>
        </p:nvSpPr>
        <p:spPr>
          <a:xfrm>
            <a:off x="63142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4200" y="1650000"/>
            <a:ext cx="2200000" cy="350000"/>
          </a:xfrm>
          <a:prstGeom prst="rect">
            <a:avLst/>
          </a:prstGeom>
          <a:noFill/>
        </p:spPr>
        <p:txBody>
          <a:bodyPr wrap="square">
            <a:spAutoFit/>
          </a:bodyPr>
          <a:lstStyle/>
          <a:p>
            <a:pPr>
              <a:spcAft>
                <a:spcPts val="200"/>
              </a:spcAft>
            </a:pPr>
            <a:r>
              <a:rPr sz="1400" b="1" i="0">
                <a:solidFill>
                  <a:srgbClr val="C4B48A"/>
                </a:solidFill>
                <a:latin typeface="Calibri"/>
              </a:rPr>
              <a:t>This week</a:t>
            </a:r>
          </a:p>
        </p:txBody>
      </p:sp>
      <p:sp>
        <p:nvSpPr>
          <p:cNvPr id="16" name="TextBox 15"/>
          <p:cNvSpPr txBox="1"/>
          <p:nvPr/>
        </p:nvSpPr>
        <p:spPr>
          <a:xfrm>
            <a:off x="6494200" y="2050000"/>
            <a:ext cx="2200000" cy="500000"/>
          </a:xfrm>
          <a:prstGeom prst="rect">
            <a:avLst/>
          </a:prstGeom>
          <a:noFill/>
        </p:spPr>
        <p:txBody>
          <a:bodyPr wrap="square">
            <a:spAutoFit/>
          </a:bodyPr>
          <a:lstStyle/>
          <a:p>
            <a:pPr>
              <a:spcAft>
                <a:spcPts val="200"/>
              </a:spcAft>
            </a:pPr>
            <a:r>
              <a:rPr sz="1600" b="1" i="0">
                <a:solidFill>
                  <a:srgbClr val="F4F1E8"/>
                </a:solidFill>
                <a:latin typeface="Calibri"/>
              </a:rPr>
              <a:t>John 3:16–21</a:t>
            </a:r>
          </a:p>
        </p:txBody>
      </p:sp>
      <p:sp>
        <p:nvSpPr>
          <p:cNvPr id="17" name="TextBox 16"/>
          <p:cNvSpPr txBox="1"/>
          <p:nvPr/>
        </p:nvSpPr>
        <p:spPr>
          <a:xfrm>
            <a:off x="6494200" y="2650000"/>
            <a:ext cx="2200000" cy="2000000"/>
          </a:xfrm>
          <a:prstGeom prst="rect">
            <a:avLst/>
          </a:prstGeom>
          <a:noFill/>
        </p:spPr>
        <p:txBody>
          <a:bodyPr wrap="square">
            <a:spAutoFit/>
          </a:bodyPr>
          <a:lstStyle/>
          <a:p>
            <a:pPr>
              <a:spcAft>
                <a:spcPts val="200"/>
              </a:spcAft>
            </a:pPr>
            <a:r>
              <a:rPr sz="1500" b="0" i="0">
                <a:solidFill>
                  <a:srgbClr val="E7E2D4"/>
                </a:solidFill>
                <a:latin typeface="Calibri"/>
              </a:rPr>
              <a:t>For God so loved the world.</a:t>
            </a:r>
          </a:p>
          <a:p>
            <a:pPr>
              <a:spcAft>
                <a:spcPts val="200"/>
              </a:spcAft>
            </a:pPr>
            <a:r>
              <a:rPr sz="1500" b="0" i="0">
                <a:solidFill>
                  <a:srgbClr val="E7E2D4"/>
                </a:solidFill>
                <a:latin typeface="Calibri"/>
              </a:rPr>
              <a:t>The light has come.</a:t>
            </a:r>
          </a:p>
        </p:txBody>
      </p:sp>
      <p:sp>
        <p:nvSpPr>
          <p:cNvPr id="18" name="TextBox 1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3:1–21  ·  biblegateway.com</a:t>
            </a:r>
          </a:p>
        </p:txBody>
      </p:sp>
      <p:sp>
        <p:nvSpPr>
          <p:cNvPr id="19" name="Rectangle 1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TEXT</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John 3:16–18</a:t>
            </a:r>
          </a:p>
        </p:txBody>
      </p:sp>
      <p:sp>
        <p:nvSpPr>
          <p:cNvPr id="6" name="Rounded Rectangle 5"/>
          <p:cNvSpPr/>
          <p:nvPr/>
        </p:nvSpPr>
        <p:spPr>
          <a:xfrm>
            <a:off x="1000000" y="1450000"/>
            <a:ext cx="10200000" cy="47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00000" y="1650000"/>
            <a:ext cx="9800000" cy="4200000"/>
          </a:xfrm>
          <a:prstGeom prst="rect">
            <a:avLst/>
          </a:prstGeom>
          <a:noFill/>
        </p:spPr>
        <p:txBody>
          <a:bodyPr wrap="square">
            <a:spAutoFit/>
          </a:bodyPr>
          <a:lstStyle/>
          <a:p>
            <a:pPr>
              <a:spcAft>
                <a:spcPts val="200"/>
              </a:spcAft>
            </a:pPr>
            <a:r>
              <a:rPr sz="1800" b="0" i="1">
                <a:solidFill>
                  <a:srgbClr val="F4F1E8"/>
                </a:solidFill>
                <a:latin typeface="Calibri"/>
              </a:rPr>
              <a:t>“For God so loved the world, that he gave his only Son, that whoever believes in him should not perish but have eternal life.</a:t>
            </a:r>
          </a:p>
          <a:p>
            <a:pPr>
              <a:spcAft>
                <a:spcPts val="200"/>
              </a:spcAft>
            </a:pPr>
            <a:endParaRPr sz="1800" b="0" i="1">
              <a:solidFill>
                <a:srgbClr val="F4F1E8"/>
              </a:solidFill>
              <a:latin typeface="Calibri"/>
            </a:endParaRPr>
          </a:p>
          <a:p>
            <a:pPr>
              <a:spcAft>
                <a:spcPts val="200"/>
              </a:spcAft>
            </a:pPr>
            <a:r>
              <a:rPr sz="1800" b="0" i="1">
                <a:solidFill>
                  <a:srgbClr val="F4F1E8"/>
                </a:solidFill>
                <a:latin typeface="Calibri"/>
              </a:rPr>
              <a:t>For God did not send his Son into the world to condemn the world, but in order that the world might be saved through him.</a:t>
            </a:r>
          </a:p>
          <a:p>
            <a:pPr>
              <a:spcAft>
                <a:spcPts val="200"/>
              </a:spcAft>
            </a:pPr>
            <a:endParaRPr sz="1800" b="0" i="1">
              <a:solidFill>
                <a:srgbClr val="F4F1E8"/>
              </a:solidFill>
              <a:latin typeface="Calibri"/>
            </a:endParaRPr>
          </a:p>
          <a:p>
            <a:pPr>
              <a:spcAft>
                <a:spcPts val="200"/>
              </a:spcAft>
            </a:pPr>
            <a:r>
              <a:rPr sz="1800" b="0" i="1">
                <a:solidFill>
                  <a:srgbClr val="F4F1E8"/>
                </a:solidFill>
                <a:latin typeface="Calibri"/>
              </a:rPr>
              <a:t>Whoever believes in him is not condemned, but whoever does not believe is condemned already, because he has not believed in the name of the only Son of God.”</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3:16–18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MOTIVE</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For God so loved the world</a:t>
            </a:r>
          </a:p>
        </p:txBody>
      </p:sp>
      <p:sp>
        <p:nvSpPr>
          <p:cNvPr id="6" name="Rounded Rectangle 5"/>
          <p:cNvSpPr/>
          <p:nvPr/>
        </p:nvSpPr>
        <p:spPr>
          <a:xfrm>
            <a:off x="685800" y="1100000"/>
            <a:ext cx="1082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220000"/>
            <a:ext cx="10400000" cy="4850000"/>
          </a:xfrm>
          <a:prstGeom prst="rect">
            <a:avLst/>
          </a:prstGeom>
          <a:noFill/>
        </p:spPr>
        <p:txBody>
          <a:bodyPr wrap="square">
            <a:spAutoFit/>
          </a:bodyPr>
          <a:lstStyle/>
          <a:p>
            <a:pPr>
              <a:spcAft>
                <a:spcPts val="200"/>
              </a:spcAft>
            </a:pPr>
            <a:r>
              <a:rPr sz="1600" b="0" i="0">
                <a:solidFill>
                  <a:srgbClr val="E7E2D4"/>
                </a:solidFill>
                <a:latin typeface="Calibri"/>
              </a:rPr>
              <a:t>The motive is love. Not a love limited to Israel only. God loves the world.</a:t>
            </a:r>
          </a:p>
          <a:p>
            <a:pPr>
              <a:spcAft>
                <a:spcPts val="200"/>
              </a:spcAft>
            </a:pPr>
            <a:endParaRPr sz="1600" b="0" i="0">
              <a:solidFill>
                <a:srgbClr val="E7E2D4"/>
              </a:solidFill>
              <a:latin typeface="Calibri"/>
            </a:endParaRPr>
          </a:p>
          <a:p>
            <a:pPr>
              <a:spcAft>
                <a:spcPts val="200"/>
              </a:spcAft>
            </a:pPr>
            <a:r>
              <a:rPr sz="1600" b="0" i="0">
                <a:solidFill>
                  <a:srgbClr val="E7E2D4"/>
                </a:solidFill>
                <a:latin typeface="Calibri"/>
              </a:rPr>
              <a:t>He gave His only Son (foreshadowed in the testing of Abraham in Genesis 22:1–2). The purpose is to take on our sins and pay our debt on the cross. The result is eternal life.</a:t>
            </a:r>
          </a:p>
          <a:p>
            <a:pPr>
              <a:spcAft>
                <a:spcPts val="200"/>
              </a:spcAft>
            </a:pPr>
            <a:endParaRPr sz="1600" b="0" i="0">
              <a:solidFill>
                <a:srgbClr val="E7E2D4"/>
              </a:solidFill>
              <a:latin typeface="Calibri"/>
            </a:endParaRPr>
          </a:p>
          <a:p>
            <a:pPr>
              <a:spcAft>
                <a:spcPts val="200"/>
              </a:spcAft>
            </a:pPr>
            <a:r>
              <a:rPr sz="1500" b="1" i="0">
                <a:solidFill>
                  <a:srgbClr val="C4B48A"/>
                </a:solidFill>
                <a:latin typeface="Calibri"/>
              </a:rPr>
              <a:t>Genesis 22:1–2</a:t>
            </a:r>
          </a:p>
          <a:p>
            <a:pPr>
              <a:spcAft>
                <a:spcPts val="200"/>
              </a:spcAft>
            </a:pPr>
            <a:r>
              <a:rPr sz="1500" b="0" i="1">
                <a:solidFill>
                  <a:srgbClr val="F4F1E8"/>
                </a:solidFill>
                <a:latin typeface="Calibri"/>
              </a:rPr>
              <a:t>“After these things God tested Abraham and said to him, ‘Abraham!’ And he said, ‘Here I am.’ He said, ‘Take your son, your only son Isaac, whom you love, and go to the land of Moriah, and offer him there as a burnt offering on one of the mountains of which I shall tell you.’”</a:t>
            </a:r>
          </a:p>
          <a:p>
            <a:pPr>
              <a:spcAft>
                <a:spcPts val="200"/>
              </a:spcAft>
            </a:pPr>
            <a:endParaRPr sz="1500" b="0" i="1">
              <a:solidFill>
                <a:srgbClr val="F4F1E8"/>
              </a:solidFill>
              <a:latin typeface="Calibri"/>
            </a:endParaRPr>
          </a:p>
          <a:p>
            <a:pPr>
              <a:spcAft>
                <a:spcPts val="200"/>
              </a:spcAft>
            </a:pPr>
            <a:r>
              <a:rPr sz="1600" b="0" i="0">
                <a:solidFill>
                  <a:srgbClr val="E7E2D4"/>
                </a:solidFill>
                <a:latin typeface="Calibri"/>
              </a:rPr>
              <a:t>Whoever believes shall not perish. The shock is not only “whoever” but the paradigm shift in what is required.</a:t>
            </a:r>
          </a:p>
        </p:txBody>
      </p:sp>
      <p:sp>
        <p:nvSpPr>
          <p:cNvPr id="8" name="Rectangle 7">
            <a:hlinkClick r:id="rId2"/>
          </p:cNvPr>
          <p:cNvSpPr/>
          <p:nvPr/>
        </p:nvSpPr>
        <p:spPr>
          <a:xfrm>
            <a:off x="880000" y="2100000"/>
            <a:ext cx="3000000" cy="35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3:16  ·  Genesis 22:1–2 ESV  ·  biblegateway.com</a:t>
            </a:r>
          </a:p>
        </p:txBody>
      </p:sp>
      <p:sp>
        <p:nvSpPr>
          <p:cNvPr id="10" name="Rectangle 9">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PURPOSE</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Not to condemn, but to save</a:t>
            </a:r>
          </a:p>
        </p:txBody>
      </p:sp>
      <p:sp>
        <p:nvSpPr>
          <p:cNvPr id="6" name="Rounded Rectangle 5"/>
          <p:cNvSpPr/>
          <p:nvPr/>
        </p:nvSpPr>
        <p:spPr>
          <a:xfrm>
            <a:off x="685800" y="1100000"/>
            <a:ext cx="10820000" cy="51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220000"/>
            <a:ext cx="10400000" cy="4850000"/>
          </a:xfrm>
          <a:prstGeom prst="rect">
            <a:avLst/>
          </a:prstGeom>
          <a:noFill/>
        </p:spPr>
        <p:txBody>
          <a:bodyPr wrap="square">
            <a:spAutoFit/>
          </a:bodyPr>
          <a:lstStyle/>
          <a:p>
            <a:pPr>
              <a:spcAft>
                <a:spcPts val="200"/>
              </a:spcAft>
            </a:pPr>
            <a:r>
              <a:rPr sz="1600" b="0" i="0">
                <a:solidFill>
                  <a:srgbClr val="E7E2D4"/>
                </a:solidFill>
                <a:latin typeface="Calibri"/>
              </a:rPr>
              <a:t>God did not send the Son into the world to condemn the world, but that the world might be saved through him.</a:t>
            </a:r>
          </a:p>
          <a:p>
            <a:pPr>
              <a:spcAft>
                <a:spcPts val="200"/>
              </a:spcAft>
            </a:pPr>
            <a:endParaRPr sz="1600" b="0" i="0">
              <a:solidFill>
                <a:srgbClr val="E7E2D4"/>
              </a:solidFill>
              <a:latin typeface="Calibri"/>
            </a:endParaRPr>
          </a:p>
          <a:p>
            <a:pPr>
              <a:spcAft>
                <a:spcPts val="200"/>
              </a:spcAft>
            </a:pPr>
            <a:r>
              <a:rPr sz="1600" b="0" i="0">
                <a:solidFill>
                  <a:srgbClr val="E7E2D4"/>
                </a:solidFill>
                <a:latin typeface="Calibri"/>
              </a:rPr>
              <a:t>Christ offers himself to us as a Savior now, but in the afterlife he will be our Judge.</a:t>
            </a:r>
          </a:p>
          <a:p>
            <a:pPr>
              <a:spcAft>
                <a:spcPts val="200"/>
              </a:spcAft>
            </a:pPr>
            <a:endParaRPr sz="1600" b="0" i="0">
              <a:solidFill>
                <a:srgbClr val="E7E2D4"/>
              </a:solidFill>
              <a:latin typeface="Calibri"/>
            </a:endParaRPr>
          </a:p>
          <a:p>
            <a:pPr>
              <a:spcAft>
                <a:spcPts val="200"/>
              </a:spcAft>
            </a:pPr>
            <a:r>
              <a:rPr sz="1500" b="1" i="0">
                <a:solidFill>
                  <a:srgbClr val="C4B48A"/>
                </a:solidFill>
                <a:latin typeface="Calibri"/>
              </a:rPr>
              <a:t>John 5:21–24</a:t>
            </a:r>
          </a:p>
          <a:p>
            <a:pPr>
              <a:spcAft>
                <a:spcPts val="200"/>
              </a:spcAft>
            </a:pPr>
            <a:r>
              <a:rPr sz="1400" b="0" i="1">
                <a:solidFill>
                  <a:srgbClr val="F4F1E8"/>
                </a:solidFill>
                <a:latin typeface="Calibri"/>
              </a:rPr>
              <a:t>“For as the Father raises the dead and gives them life, so also the Son gives life to whom he will. For the Father judges no one, but has given all judgment to the Son, that all may honor the Son, just as they honor the Father. Whoever does not honor the Son does not honor the Father who sent him. Truly, truly, I say to you, whoever hears my word and believes him who sent me has eternal life. He does not come into judgment, but has passed from death to life.”</a:t>
            </a:r>
          </a:p>
          <a:p>
            <a:pPr>
              <a:spcAft>
                <a:spcPts val="200"/>
              </a:spcAft>
            </a:pPr>
            <a:endParaRPr sz="1400" b="0" i="1">
              <a:solidFill>
                <a:srgbClr val="F4F1E8"/>
              </a:solidFill>
              <a:latin typeface="Calibri"/>
            </a:endParaRPr>
          </a:p>
          <a:p>
            <a:pPr>
              <a:spcAft>
                <a:spcPts val="200"/>
              </a:spcAft>
            </a:pPr>
            <a:r>
              <a:rPr sz="1600" b="0" i="0">
                <a:solidFill>
                  <a:srgbClr val="E7E2D4"/>
                </a:solidFill>
                <a:latin typeface="Calibri"/>
              </a:rPr>
              <a:t>Whoever believes is not condemned. Whoever does not believe is condemned already. “Already” is the key word, indicating our default state. No future verdict is pending.</a:t>
            </a:r>
          </a:p>
        </p:txBody>
      </p:sp>
      <p:sp>
        <p:nvSpPr>
          <p:cNvPr id="8" name="Rectangle 7">
            <a:hlinkClick r:id="rId2"/>
          </p:cNvPr>
          <p:cNvSpPr/>
          <p:nvPr/>
        </p:nvSpPr>
        <p:spPr>
          <a:xfrm>
            <a:off x="880000" y="2200000"/>
            <a:ext cx="3000000" cy="35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3:17–18  ·  John 5:21–24 ESV  ·  biblegateway.com</a:t>
            </a:r>
          </a:p>
        </p:txBody>
      </p:sp>
      <p:sp>
        <p:nvSpPr>
          <p:cNvPr id="10" name="Rectangle 9">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TEXT</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John 3:19–21</a:t>
            </a:r>
          </a:p>
        </p:txBody>
      </p:sp>
      <p:sp>
        <p:nvSpPr>
          <p:cNvPr id="6" name="Rounded Rectangle 5"/>
          <p:cNvSpPr/>
          <p:nvPr/>
        </p:nvSpPr>
        <p:spPr>
          <a:xfrm>
            <a:off x="1000000" y="1450000"/>
            <a:ext cx="10200000" cy="47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00000" y="1650000"/>
            <a:ext cx="9800000" cy="4200000"/>
          </a:xfrm>
          <a:prstGeom prst="rect">
            <a:avLst/>
          </a:prstGeom>
          <a:noFill/>
        </p:spPr>
        <p:txBody>
          <a:bodyPr wrap="square">
            <a:spAutoFit/>
          </a:bodyPr>
          <a:lstStyle/>
          <a:p>
            <a:pPr>
              <a:spcAft>
                <a:spcPts val="200"/>
              </a:spcAft>
            </a:pPr>
            <a:r>
              <a:rPr sz="1800" b="0" i="1">
                <a:solidFill>
                  <a:srgbClr val="F4F1E8"/>
                </a:solidFill>
                <a:latin typeface="Calibri"/>
              </a:rPr>
              <a:t>“And this is the judgment: the light has come into the world, and people loved the darkness rather than the light because their works were evil.</a:t>
            </a:r>
          </a:p>
          <a:p>
            <a:pPr>
              <a:spcAft>
                <a:spcPts val="200"/>
              </a:spcAft>
            </a:pPr>
            <a:endParaRPr sz="1800" b="0" i="1">
              <a:solidFill>
                <a:srgbClr val="F4F1E8"/>
              </a:solidFill>
              <a:latin typeface="Calibri"/>
            </a:endParaRPr>
          </a:p>
          <a:p>
            <a:pPr>
              <a:spcAft>
                <a:spcPts val="200"/>
              </a:spcAft>
            </a:pPr>
            <a:r>
              <a:rPr sz="1800" b="0" i="1">
                <a:solidFill>
                  <a:srgbClr val="F4F1E8"/>
                </a:solidFill>
                <a:latin typeface="Calibri"/>
              </a:rPr>
              <a:t>For everyone who does wicked things hates the light and does not come to the light, lest his works should be exposed.</a:t>
            </a:r>
          </a:p>
          <a:p>
            <a:pPr>
              <a:spcAft>
                <a:spcPts val="200"/>
              </a:spcAft>
            </a:pPr>
            <a:endParaRPr sz="1800" b="0" i="1">
              <a:solidFill>
                <a:srgbClr val="F4F1E8"/>
              </a:solidFill>
              <a:latin typeface="Calibri"/>
            </a:endParaRPr>
          </a:p>
          <a:p>
            <a:pPr>
              <a:spcAft>
                <a:spcPts val="200"/>
              </a:spcAft>
            </a:pPr>
            <a:r>
              <a:rPr sz="1800" b="0" i="1">
                <a:solidFill>
                  <a:srgbClr val="F4F1E8"/>
                </a:solidFill>
                <a:latin typeface="Calibri"/>
              </a:rPr>
              <a:t>But whoever does what is true comes to the light, so that it may be clearly seen that his works have been carried out in God.”</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3:19–21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THE LIGHT</a:t>
            </a:r>
          </a:p>
        </p:txBody>
      </p:sp>
      <p:sp>
        <p:nvSpPr>
          <p:cNvPr id="5" name="TextBox 4"/>
          <p:cNvSpPr txBox="1"/>
          <p:nvPr/>
        </p:nvSpPr>
        <p:spPr>
          <a:xfrm>
            <a:off x="685800" y="700000"/>
            <a:ext cx="10689920" cy="340000"/>
          </a:xfrm>
          <a:prstGeom prst="rect">
            <a:avLst/>
          </a:prstGeom>
          <a:noFill/>
        </p:spPr>
        <p:txBody>
          <a:bodyPr wrap="square">
            <a:spAutoFit/>
          </a:bodyPr>
          <a:lstStyle/>
          <a:p>
            <a:pPr>
              <a:spcAft>
                <a:spcPts val="200"/>
              </a:spcAft>
            </a:pPr>
            <a:r>
              <a:rPr sz="2400" b="1" i="0">
                <a:solidFill>
                  <a:srgbClr val="F4F1E8"/>
                </a:solidFill>
                <a:latin typeface="Calibri"/>
              </a:rPr>
              <a:t>People loved the darkness</a:t>
            </a:r>
          </a:p>
        </p:txBody>
      </p:sp>
      <p:sp>
        <p:nvSpPr>
          <p:cNvPr id="6" name="Rounded Rectangle 5"/>
          <p:cNvSpPr/>
          <p:nvPr/>
        </p:nvSpPr>
        <p:spPr>
          <a:xfrm>
            <a:off x="685800" y="1200000"/>
            <a:ext cx="10820000" cy="48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350000"/>
            <a:ext cx="10400000" cy="4500000"/>
          </a:xfrm>
          <a:prstGeom prst="rect">
            <a:avLst/>
          </a:prstGeom>
          <a:noFill/>
        </p:spPr>
        <p:txBody>
          <a:bodyPr wrap="square">
            <a:spAutoFit/>
          </a:bodyPr>
          <a:lstStyle/>
          <a:p>
            <a:pPr>
              <a:spcAft>
                <a:spcPts val="200"/>
              </a:spcAft>
            </a:pPr>
            <a:r>
              <a:rPr sz="1800" b="0" i="0">
                <a:solidFill>
                  <a:srgbClr val="E7E2D4"/>
                </a:solidFill>
                <a:latin typeface="Calibri"/>
              </a:rPr>
              <a:t>Jesus, the Son of God, has come into the world, but people prefer to embrace the ungodliness of the world rather than the Creator, because the world encourages their sin and approves of their rebellion.</a:t>
            </a:r>
          </a:p>
          <a:p>
            <a:pPr>
              <a:spcAft>
                <a:spcPts val="200"/>
              </a:spcAft>
            </a:pPr>
            <a:endParaRPr sz="1800" b="0" i="0">
              <a:solidFill>
                <a:srgbClr val="E7E2D4"/>
              </a:solidFill>
              <a:latin typeface="Calibri"/>
            </a:endParaRPr>
          </a:p>
          <a:p>
            <a:pPr>
              <a:spcAft>
                <a:spcPts val="200"/>
              </a:spcAft>
            </a:pPr>
            <a:r>
              <a:rPr sz="1800" b="0" i="0">
                <a:solidFill>
                  <a:srgbClr val="E7E2D4"/>
                </a:solidFill>
                <a:latin typeface="Calibri"/>
              </a:rPr>
              <a:t>Everyone who does evil hates the light and does not come to it, otherwise they would have to admit they are wrong and turn from their sin.</a:t>
            </a:r>
          </a:p>
          <a:p>
            <a:pPr>
              <a:spcAft>
                <a:spcPts val="200"/>
              </a:spcAft>
            </a:pPr>
            <a:endParaRPr sz="1800" b="0" i="0">
              <a:solidFill>
                <a:srgbClr val="E7E2D4"/>
              </a:solidFill>
              <a:latin typeface="Calibri"/>
            </a:endParaRPr>
          </a:p>
          <a:p>
            <a:pPr>
              <a:spcAft>
                <a:spcPts val="200"/>
              </a:spcAft>
            </a:pPr>
            <a:r>
              <a:rPr sz="1800" b="0" i="0">
                <a:solidFill>
                  <a:srgbClr val="E7E2D4"/>
                </a:solidFill>
                <a:latin typeface="Calibri"/>
              </a:rPr>
              <a:t>The judgment is not that the goodness of the light failed. It is that men preferred the darkness of sin.</a:t>
            </a:r>
          </a:p>
        </p:txBody>
      </p:sp>
      <p:sp>
        <p:nvSpPr>
          <p:cNvPr id="8" name="TextBox 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3:19–20 ESV  ·  biblegateway.com</a:t>
            </a:r>
          </a:p>
        </p:txBody>
      </p:sp>
      <p:sp>
        <p:nvSpPr>
          <p:cNvPr id="9" name="Rectangle 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PARALLEL PASSAGES</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400" b="1" i="0">
                <a:solidFill>
                  <a:srgbClr val="F4F1E8"/>
                </a:solidFill>
                <a:latin typeface="Calibri"/>
              </a:rPr>
              <a:t>Parallel passages in Romans</a:t>
            </a:r>
          </a:p>
        </p:txBody>
      </p:sp>
      <p:sp>
        <p:nvSpPr>
          <p:cNvPr id="6" name="Rounded Rectangle 5"/>
          <p:cNvSpPr/>
          <p:nvPr/>
        </p:nvSpPr>
        <p:spPr>
          <a:xfrm>
            <a:off x="685800" y="1150000"/>
            <a:ext cx="10820000" cy="9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230000"/>
            <a:ext cx="10400000" cy="320000"/>
          </a:xfrm>
          <a:prstGeom prst="rect">
            <a:avLst/>
          </a:prstGeom>
          <a:noFill/>
        </p:spPr>
        <p:txBody>
          <a:bodyPr wrap="square">
            <a:spAutoFit/>
          </a:bodyPr>
          <a:lstStyle/>
          <a:p>
            <a:pPr>
              <a:spcAft>
                <a:spcPts val="200"/>
              </a:spcAft>
            </a:pPr>
            <a:r>
              <a:rPr sz="1600" b="1" i="0">
                <a:solidFill>
                  <a:srgbClr val="C4B48A"/>
                </a:solidFill>
                <a:latin typeface="Calibri"/>
              </a:rPr>
              <a:t>Romans 3:10–18</a:t>
            </a:r>
          </a:p>
        </p:txBody>
      </p:sp>
      <p:sp>
        <p:nvSpPr>
          <p:cNvPr id="8" name="TextBox 7"/>
          <p:cNvSpPr txBox="1"/>
          <p:nvPr/>
        </p:nvSpPr>
        <p:spPr>
          <a:xfrm>
            <a:off x="880000" y="1570000"/>
            <a:ext cx="10400000" cy="400000"/>
          </a:xfrm>
          <a:prstGeom prst="rect">
            <a:avLst/>
          </a:prstGeom>
          <a:noFill/>
        </p:spPr>
        <p:txBody>
          <a:bodyPr wrap="square">
            <a:spAutoFit/>
          </a:bodyPr>
          <a:lstStyle/>
          <a:p>
            <a:pPr>
              <a:spcAft>
                <a:spcPts val="200"/>
              </a:spcAft>
            </a:pPr>
            <a:r>
              <a:rPr sz="1600" b="0" i="0">
                <a:solidFill>
                  <a:srgbClr val="E7E2D4"/>
                </a:solidFill>
                <a:latin typeface="Calibri"/>
              </a:rPr>
              <a:t>None is righteous</a:t>
            </a:r>
          </a:p>
        </p:txBody>
      </p:sp>
      <p:sp>
        <p:nvSpPr>
          <p:cNvPr id="9" name="Rectangle 8">
            <a:hlinkClick r:id="rId2"/>
          </p:cNvPr>
          <p:cNvSpPr/>
          <p:nvPr/>
        </p:nvSpPr>
        <p:spPr>
          <a:xfrm>
            <a:off x="685800" y="1150000"/>
            <a:ext cx="10820000" cy="9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85800" y="2130000"/>
            <a:ext cx="10820000" cy="9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80000" y="2210000"/>
            <a:ext cx="10400000" cy="320000"/>
          </a:xfrm>
          <a:prstGeom prst="rect">
            <a:avLst/>
          </a:prstGeom>
          <a:noFill/>
        </p:spPr>
        <p:txBody>
          <a:bodyPr wrap="square">
            <a:spAutoFit/>
          </a:bodyPr>
          <a:lstStyle/>
          <a:p>
            <a:pPr>
              <a:spcAft>
                <a:spcPts val="200"/>
              </a:spcAft>
            </a:pPr>
            <a:r>
              <a:rPr sz="1600" b="1" i="0">
                <a:solidFill>
                  <a:srgbClr val="C4B48A"/>
                </a:solidFill>
                <a:latin typeface="Calibri"/>
              </a:rPr>
              <a:t>Romans 3:20</a:t>
            </a:r>
          </a:p>
        </p:txBody>
      </p:sp>
      <p:sp>
        <p:nvSpPr>
          <p:cNvPr id="12" name="TextBox 11"/>
          <p:cNvSpPr txBox="1"/>
          <p:nvPr/>
        </p:nvSpPr>
        <p:spPr>
          <a:xfrm>
            <a:off x="880000" y="2550000"/>
            <a:ext cx="10400000" cy="400000"/>
          </a:xfrm>
          <a:prstGeom prst="rect">
            <a:avLst/>
          </a:prstGeom>
          <a:noFill/>
        </p:spPr>
        <p:txBody>
          <a:bodyPr wrap="square">
            <a:spAutoFit/>
          </a:bodyPr>
          <a:lstStyle/>
          <a:p>
            <a:pPr>
              <a:spcAft>
                <a:spcPts val="200"/>
              </a:spcAft>
            </a:pPr>
            <a:r>
              <a:rPr sz="1600" b="0" i="0">
                <a:solidFill>
                  <a:srgbClr val="E7E2D4"/>
                </a:solidFill>
                <a:latin typeface="Calibri"/>
              </a:rPr>
              <a:t>For by works of the law</a:t>
            </a:r>
          </a:p>
        </p:txBody>
      </p:sp>
      <p:sp>
        <p:nvSpPr>
          <p:cNvPr id="13" name="Rectangle 12">
            <a:hlinkClick r:id="rId3"/>
          </p:cNvPr>
          <p:cNvSpPr/>
          <p:nvPr/>
        </p:nvSpPr>
        <p:spPr>
          <a:xfrm>
            <a:off x="685800" y="2130000"/>
            <a:ext cx="10820000" cy="9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85800" y="3110000"/>
            <a:ext cx="10820000" cy="9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80000" y="3190000"/>
            <a:ext cx="10400000" cy="320000"/>
          </a:xfrm>
          <a:prstGeom prst="rect">
            <a:avLst/>
          </a:prstGeom>
          <a:noFill/>
        </p:spPr>
        <p:txBody>
          <a:bodyPr wrap="square">
            <a:spAutoFit/>
          </a:bodyPr>
          <a:lstStyle/>
          <a:p>
            <a:pPr>
              <a:spcAft>
                <a:spcPts val="200"/>
              </a:spcAft>
            </a:pPr>
            <a:r>
              <a:rPr sz="1600" b="1" i="0">
                <a:solidFill>
                  <a:srgbClr val="C4B48A"/>
                </a:solidFill>
                <a:latin typeface="Calibri"/>
              </a:rPr>
              <a:t>Romans 3:23</a:t>
            </a:r>
          </a:p>
        </p:txBody>
      </p:sp>
      <p:sp>
        <p:nvSpPr>
          <p:cNvPr id="16" name="TextBox 15"/>
          <p:cNvSpPr txBox="1"/>
          <p:nvPr/>
        </p:nvSpPr>
        <p:spPr>
          <a:xfrm>
            <a:off x="880000" y="3530000"/>
            <a:ext cx="10400000" cy="400000"/>
          </a:xfrm>
          <a:prstGeom prst="rect">
            <a:avLst/>
          </a:prstGeom>
          <a:noFill/>
        </p:spPr>
        <p:txBody>
          <a:bodyPr wrap="square">
            <a:spAutoFit/>
          </a:bodyPr>
          <a:lstStyle/>
          <a:p>
            <a:pPr>
              <a:spcAft>
                <a:spcPts val="200"/>
              </a:spcAft>
            </a:pPr>
            <a:r>
              <a:rPr sz="1600" b="0" i="0">
                <a:solidFill>
                  <a:srgbClr val="E7E2D4"/>
                </a:solidFill>
                <a:latin typeface="Calibri"/>
              </a:rPr>
              <a:t>For all have sinned</a:t>
            </a:r>
          </a:p>
        </p:txBody>
      </p:sp>
      <p:sp>
        <p:nvSpPr>
          <p:cNvPr id="17" name="Rectangle 16">
            <a:hlinkClick r:id="rId4"/>
          </p:cNvPr>
          <p:cNvSpPr/>
          <p:nvPr/>
        </p:nvSpPr>
        <p:spPr>
          <a:xfrm>
            <a:off x="685800" y="3110000"/>
            <a:ext cx="10820000" cy="9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685800" y="4090000"/>
            <a:ext cx="10820000" cy="9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80000" y="4170000"/>
            <a:ext cx="10400000" cy="320000"/>
          </a:xfrm>
          <a:prstGeom prst="rect">
            <a:avLst/>
          </a:prstGeom>
          <a:noFill/>
        </p:spPr>
        <p:txBody>
          <a:bodyPr wrap="square">
            <a:spAutoFit/>
          </a:bodyPr>
          <a:lstStyle/>
          <a:p>
            <a:pPr>
              <a:spcAft>
                <a:spcPts val="200"/>
              </a:spcAft>
            </a:pPr>
            <a:r>
              <a:rPr sz="1600" b="1" i="0">
                <a:solidFill>
                  <a:srgbClr val="C4B48A"/>
                </a:solidFill>
                <a:latin typeface="Calibri"/>
              </a:rPr>
              <a:t>Romans 3:27</a:t>
            </a:r>
          </a:p>
        </p:txBody>
      </p:sp>
      <p:sp>
        <p:nvSpPr>
          <p:cNvPr id="20" name="TextBox 19"/>
          <p:cNvSpPr txBox="1"/>
          <p:nvPr/>
        </p:nvSpPr>
        <p:spPr>
          <a:xfrm>
            <a:off x="880000" y="4510000"/>
            <a:ext cx="10400000" cy="400000"/>
          </a:xfrm>
          <a:prstGeom prst="rect">
            <a:avLst/>
          </a:prstGeom>
          <a:noFill/>
        </p:spPr>
        <p:txBody>
          <a:bodyPr wrap="square">
            <a:spAutoFit/>
          </a:bodyPr>
          <a:lstStyle/>
          <a:p>
            <a:pPr>
              <a:spcAft>
                <a:spcPts val="200"/>
              </a:spcAft>
            </a:pPr>
            <a:r>
              <a:rPr sz="1600" b="0" i="0">
                <a:solidFill>
                  <a:srgbClr val="E7E2D4"/>
                </a:solidFill>
                <a:latin typeface="Calibri"/>
              </a:rPr>
              <a:t>Our boasting is excluded</a:t>
            </a:r>
          </a:p>
        </p:txBody>
      </p:sp>
      <p:sp>
        <p:nvSpPr>
          <p:cNvPr id="21" name="Rectangle 20">
            <a:hlinkClick r:id="rId5"/>
          </p:cNvPr>
          <p:cNvSpPr/>
          <p:nvPr/>
        </p:nvSpPr>
        <p:spPr>
          <a:xfrm>
            <a:off x="685800" y="4090000"/>
            <a:ext cx="10820000" cy="9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ounded Rectangle 21"/>
          <p:cNvSpPr/>
          <p:nvPr/>
        </p:nvSpPr>
        <p:spPr>
          <a:xfrm>
            <a:off x="685800" y="5070000"/>
            <a:ext cx="10820000" cy="9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80000" y="5150000"/>
            <a:ext cx="10400000" cy="320000"/>
          </a:xfrm>
          <a:prstGeom prst="rect">
            <a:avLst/>
          </a:prstGeom>
          <a:noFill/>
        </p:spPr>
        <p:txBody>
          <a:bodyPr wrap="square">
            <a:spAutoFit/>
          </a:bodyPr>
          <a:lstStyle/>
          <a:p>
            <a:pPr>
              <a:spcAft>
                <a:spcPts val="200"/>
              </a:spcAft>
            </a:pPr>
            <a:r>
              <a:rPr sz="1600" b="1" i="0">
                <a:solidFill>
                  <a:srgbClr val="C4B48A"/>
                </a:solidFill>
                <a:latin typeface="Calibri"/>
              </a:rPr>
              <a:t>Romans 4:19–25</a:t>
            </a:r>
          </a:p>
        </p:txBody>
      </p:sp>
      <p:sp>
        <p:nvSpPr>
          <p:cNvPr id="24" name="TextBox 23"/>
          <p:cNvSpPr txBox="1"/>
          <p:nvPr/>
        </p:nvSpPr>
        <p:spPr>
          <a:xfrm>
            <a:off x="880000" y="5490000"/>
            <a:ext cx="10400000" cy="400000"/>
          </a:xfrm>
          <a:prstGeom prst="rect">
            <a:avLst/>
          </a:prstGeom>
          <a:noFill/>
        </p:spPr>
        <p:txBody>
          <a:bodyPr wrap="square">
            <a:spAutoFit/>
          </a:bodyPr>
          <a:lstStyle/>
          <a:p>
            <a:pPr>
              <a:spcAft>
                <a:spcPts val="200"/>
              </a:spcAft>
            </a:pPr>
            <a:r>
              <a:rPr sz="1600" b="0" i="0">
                <a:solidFill>
                  <a:srgbClr val="E7E2D4"/>
                </a:solidFill>
                <a:latin typeface="Calibri"/>
              </a:rPr>
              <a:t>Abraham’s faith and our faith</a:t>
            </a:r>
          </a:p>
        </p:txBody>
      </p:sp>
      <p:sp>
        <p:nvSpPr>
          <p:cNvPr id="25" name="Rectangle 24">
            <a:hlinkClick r:id="rId6"/>
          </p:cNvPr>
          <p:cNvSpPr/>
          <p:nvPr/>
        </p:nvSpPr>
        <p:spPr>
          <a:xfrm>
            <a:off x="685800" y="5070000"/>
            <a:ext cx="10820000" cy="9000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Romans ESV  ·  biblegateway.com</a:t>
            </a:r>
          </a:p>
        </p:txBody>
      </p:sp>
      <p:sp>
        <p:nvSpPr>
          <p:cNvPr id="27" name="Rectangle 26">
            <a:hlinkClick r:id="rId7"/>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VIDEO</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The Gospel of John — Visual Bible</a:t>
            </a:r>
          </a:p>
        </p:txBody>
      </p:sp>
      <p:pic>
        <p:nvPicPr>
          <p:cNvPr id="6" name="Picture 5" descr="vb-play.jpg">
            <a:hlinkClick r:id="rId2"/>
          </p:cNvPr>
          <p:cNvPicPr>
            <a:picLocks noChangeAspect="1"/>
          </p:cNvPicPr>
          <p:nvPr>
            <a:videoFile r:link="rId4"/>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200"/>
              </a:spcAft>
            </a:pPr>
            <a:r>
              <a:rPr sz="1600" b="1" i="0">
                <a:solidFill>
                  <a:srgbClr val="C4B48A"/>
                </a:solidFill>
                <a:latin typeface="Calibri"/>
              </a:rPr>
              <a:t>Visual Bible</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200"/>
              </a:spcAft>
            </a:pPr>
            <a:r>
              <a:rPr sz="1600" b="0" i="0">
                <a:solidFill>
                  <a:srgbClr val="E7E2D4"/>
                </a:solidFill>
                <a:latin typeface="Calibri"/>
              </a:rPr>
              <a:t>For God so loved the world. Queued to John 3:16.</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200"/>
              </a:spcAft>
            </a:pPr>
            <a:r>
              <a:rPr sz="1400" b="0" i="0">
                <a:solidFill>
                  <a:srgbClr val="C4B48A"/>
                </a:solidFill>
                <a:latin typeface="Calibri"/>
              </a:rPr>
              <a:t>Play on YouTube</a:t>
            </a:r>
          </a:p>
          <a:p>
            <a:pPr>
              <a:spcAft>
                <a:spcPts val="200"/>
              </a:spcAft>
            </a:pPr>
            <a:r>
              <a:rPr sz="1400" b="0" i="0">
                <a:solidFill>
                  <a:srgbClr val="C4B48A"/>
                </a:solidFill>
                <a:latin typeface="Calibri"/>
              </a:rPr>
              <a:t>youtu.be/-k0D_qFPb4o?t=1340</a:t>
            </a:r>
          </a:p>
        </p:txBody>
      </p:sp>
      <p:sp>
        <p:nvSpPr>
          <p:cNvPr id="11" name="TextBox 10"/>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Click the preview  ·  starts at 22:20  ·  opens on YouTube</a:t>
            </a:r>
          </a:p>
        </p:txBody>
      </p:sp>
      <p:sp>
        <p:nvSpPr>
          <p:cNvPr id="12" name="Rounded Rectangle 11">
            <a:hlinkClick r:id="rId2"/>
          </p:cNvPr>
          <p:cNvSpPr/>
          <p:nvPr/>
        </p:nvSpPr>
        <p:spPr>
          <a:xfrm>
            <a:off x="7000000" y="4200000"/>
            <a:ext cx="2200000" cy="500000"/>
          </a:xfrm>
          <a:prstGeom prst="round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wrap="none"/>
          <a:lstStyle/>
          <a:p>
            <a:pPr algn="ctr"/>
            <a:r>
              <a:rPr sz="1600" b="1">
                <a:solidFill>
                  <a:srgbClr val="2C3324"/>
                </a:solidFill>
                <a:latin typeface="Calibri"/>
              </a:rPr>
              <a:t>▶  Play video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FOR REFLECTION</a:t>
            </a:r>
          </a:p>
        </p:txBody>
      </p:sp>
      <p:sp>
        <p:nvSpPr>
          <p:cNvPr id="5" name="TextBox 4"/>
          <p:cNvSpPr txBox="1"/>
          <p:nvPr/>
        </p:nvSpPr>
        <p:spPr>
          <a:xfrm>
            <a:off x="685800" y="680000"/>
            <a:ext cx="10689920" cy="300000"/>
          </a:xfrm>
          <a:prstGeom prst="rect">
            <a:avLst/>
          </a:prstGeom>
          <a:noFill/>
        </p:spPr>
        <p:txBody>
          <a:bodyPr wrap="square">
            <a:spAutoFit/>
          </a:bodyPr>
          <a:lstStyle/>
          <a:p>
            <a:pPr>
              <a:spcAft>
                <a:spcPts val="200"/>
              </a:spcAft>
            </a:pPr>
            <a:r>
              <a:rPr sz="2200" b="1" i="0">
                <a:solidFill>
                  <a:srgbClr val="F4F1E8"/>
                </a:solidFill>
                <a:latin typeface="Calibri"/>
              </a:rPr>
              <a:t>Questions for the class</a:t>
            </a:r>
          </a:p>
        </p:txBody>
      </p:sp>
      <p:sp>
        <p:nvSpPr>
          <p:cNvPr id="6" name="Rounded Rectangle 5"/>
          <p:cNvSpPr/>
          <p:nvPr/>
        </p:nvSpPr>
        <p:spPr>
          <a:xfrm>
            <a:off x="685800" y="1100000"/>
            <a:ext cx="10820000" cy="4822818"/>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160000"/>
            <a:ext cx="10400000" cy="4770537"/>
          </a:xfrm>
          <a:prstGeom prst="rect">
            <a:avLst/>
          </a:prstGeom>
          <a:noFill/>
        </p:spPr>
        <p:txBody>
          <a:bodyPr wrap="square">
            <a:spAutoFit/>
          </a:bodyPr>
          <a:lstStyle/>
          <a:p>
            <a:pPr>
              <a:spcAft>
                <a:spcPts val="200"/>
              </a:spcAft>
            </a:pPr>
            <a:r>
              <a:rPr sz="1600" b="0" i="0" dirty="0">
                <a:solidFill>
                  <a:srgbClr val="E7E2D4"/>
                </a:solidFill>
                <a:latin typeface="Calibri"/>
              </a:rPr>
              <a:t>1. Does considering the weight of your sin (and who you are sinning against) change your perspective on what Jesus came to do?</a:t>
            </a:r>
            <a:endParaRPr lang="en-US" sz="1600" b="0" i="0" dirty="0">
              <a:solidFill>
                <a:srgbClr val="E7E2D4"/>
              </a:solidFill>
              <a:latin typeface="Calibri"/>
            </a:endParaRPr>
          </a:p>
          <a:p>
            <a:pPr>
              <a:spcAft>
                <a:spcPts val="200"/>
              </a:spcAft>
            </a:pPr>
            <a:endParaRPr lang="en-US" sz="1600" b="0" i="0" dirty="0">
              <a:solidFill>
                <a:srgbClr val="E7E2D4"/>
              </a:solidFill>
              <a:latin typeface="Calibri"/>
            </a:endParaRPr>
          </a:p>
          <a:p>
            <a:pPr>
              <a:spcAft>
                <a:spcPts val="200"/>
              </a:spcAft>
            </a:pPr>
            <a:r>
              <a:rPr lang="en-US" sz="1600" dirty="0">
                <a:solidFill>
                  <a:srgbClr val="E7E2D4"/>
                </a:solidFill>
              </a:rPr>
              <a:t>2. “Condemned already.” What does it mean that unbelief is not waiting for a future verdict, but is already the default state?</a:t>
            </a:r>
          </a:p>
          <a:p>
            <a:pPr>
              <a:spcAft>
                <a:spcPts val="200"/>
              </a:spcAft>
            </a:pPr>
            <a:endParaRPr lang="en-US" sz="1600" dirty="0">
              <a:solidFill>
                <a:srgbClr val="E7E2D4"/>
              </a:solidFill>
            </a:endParaRPr>
          </a:p>
          <a:p>
            <a:pPr>
              <a:spcAft>
                <a:spcPts val="200"/>
              </a:spcAft>
            </a:pPr>
            <a:r>
              <a:rPr lang="en-US" sz="1600" dirty="0">
                <a:solidFill>
                  <a:srgbClr val="E7E2D4"/>
                </a:solidFill>
              </a:rPr>
              <a:t>3. People loved the darkness rather than the light. Are there areas in your life where you still prefer the world’s approval of your sin over obedience to God?</a:t>
            </a:r>
          </a:p>
          <a:p>
            <a:pPr>
              <a:spcAft>
                <a:spcPts val="200"/>
              </a:spcAft>
            </a:pPr>
            <a:endParaRPr lang="en-US" sz="1600" dirty="0">
              <a:solidFill>
                <a:srgbClr val="E7E2D4"/>
              </a:solidFill>
            </a:endParaRPr>
          </a:p>
          <a:p>
            <a:pPr>
              <a:spcAft>
                <a:spcPts val="200"/>
              </a:spcAft>
            </a:pPr>
            <a:r>
              <a:rPr lang="en-US" sz="1600" dirty="0">
                <a:solidFill>
                  <a:srgbClr val="E7E2D4"/>
                </a:solidFill>
              </a:rPr>
              <a:t>4. The shock is not only that anyone can be saved, but the paradigm shift in what God requires from us for salvation. How is belief different from works of the law?</a:t>
            </a:r>
          </a:p>
          <a:p>
            <a:pPr>
              <a:spcAft>
                <a:spcPts val="200"/>
              </a:spcAft>
            </a:pPr>
            <a:endParaRPr lang="en-US" sz="1600" dirty="0">
              <a:solidFill>
                <a:srgbClr val="E7E2D4"/>
              </a:solidFill>
            </a:endParaRPr>
          </a:p>
          <a:p>
            <a:pPr>
              <a:spcAft>
                <a:spcPts val="200"/>
              </a:spcAft>
            </a:pPr>
            <a:r>
              <a:rPr lang="en-US" sz="1600" dirty="0">
                <a:solidFill>
                  <a:srgbClr val="E7E2D4"/>
                </a:solidFill>
              </a:rPr>
              <a:t>5. Christ offers himself as Savior now… but he will be our Judge later. What difference does that make in how you respond to him today?</a:t>
            </a:r>
          </a:p>
          <a:p>
            <a:pPr>
              <a:spcAft>
                <a:spcPts val="200"/>
              </a:spcAft>
            </a:pPr>
            <a:endParaRPr lang="en-US" sz="1500" dirty="0">
              <a:solidFill>
                <a:srgbClr val="E7E2D4"/>
              </a:solidFill>
            </a:endParaRPr>
          </a:p>
          <a:p>
            <a:pPr>
              <a:spcAft>
                <a:spcPts val="200"/>
              </a:spcAft>
            </a:pPr>
            <a:endParaRPr lang="en-US" sz="1500" dirty="0">
              <a:solidFill>
                <a:srgbClr val="E7E2D4"/>
              </a:solidFill>
            </a:endParaRPr>
          </a:p>
          <a:p>
            <a:pPr>
              <a:spcAft>
                <a:spcPts val="200"/>
              </a:spcAft>
            </a:pPr>
            <a:endParaRPr lang="en-US" sz="1500" dirty="0">
              <a:solidFill>
                <a:srgbClr val="E7E2D4"/>
              </a:solidFill>
            </a:endParaRPr>
          </a:p>
          <a:p>
            <a:pPr>
              <a:spcAft>
                <a:spcPts val="200"/>
              </a:spcAft>
            </a:pPr>
            <a:endParaRPr sz="1500" b="0" i="0" dirty="0">
              <a:solidFill>
                <a:srgbClr val="E7E2D4"/>
              </a:solidFill>
              <a:latin typeface="Calibri"/>
            </a:endParaRPr>
          </a:p>
        </p:txBody>
      </p:sp>
      <p:sp>
        <p:nvSpPr>
          <p:cNvPr id="16" name="TextBox 15"/>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3:16–21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SO THAT YOU MAY BELIEVE</a:t>
            </a:r>
          </a:p>
        </p:txBody>
      </p:sp>
      <p:sp>
        <p:nvSpPr>
          <p:cNvPr id="5" name="TextBox 4"/>
          <p:cNvSpPr txBox="1"/>
          <p:nvPr/>
        </p:nvSpPr>
        <p:spPr>
          <a:xfrm>
            <a:off x="685800" y="700000"/>
            <a:ext cx="10689920" cy="360000"/>
          </a:xfrm>
          <a:prstGeom prst="rect">
            <a:avLst/>
          </a:prstGeom>
          <a:noFill/>
        </p:spPr>
        <p:txBody>
          <a:bodyPr wrap="square">
            <a:spAutoFit/>
          </a:bodyPr>
          <a:lstStyle/>
          <a:p>
            <a:pPr>
              <a:spcAft>
                <a:spcPts val="200"/>
              </a:spcAft>
            </a:pPr>
            <a:r>
              <a:rPr sz="2400" b="1" i="0">
                <a:solidFill>
                  <a:srgbClr val="F4F1E8"/>
                </a:solidFill>
                <a:latin typeface="Calibri"/>
              </a:rPr>
              <a:t>Four questions this passage answers</a:t>
            </a:r>
          </a:p>
        </p:txBody>
      </p:sp>
      <p:sp>
        <p:nvSpPr>
          <p:cNvPr id="6" name="Rounded Rectangle 5"/>
          <p:cNvSpPr/>
          <p:nvPr/>
        </p:nvSpPr>
        <p:spPr>
          <a:xfrm>
            <a:off x="685800" y="118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260000"/>
            <a:ext cx="10400000" cy="320000"/>
          </a:xfrm>
          <a:prstGeom prst="rect">
            <a:avLst/>
          </a:prstGeom>
          <a:noFill/>
        </p:spPr>
        <p:txBody>
          <a:bodyPr wrap="square">
            <a:spAutoFit/>
          </a:bodyPr>
          <a:lstStyle/>
          <a:p>
            <a:pPr>
              <a:spcAft>
                <a:spcPts val="200"/>
              </a:spcAft>
            </a:pPr>
            <a:r>
              <a:rPr sz="1600" b="1" i="0">
                <a:solidFill>
                  <a:srgbClr val="C4B48A"/>
                </a:solidFill>
                <a:latin typeface="Calibri"/>
              </a:rPr>
              <a:t>Who is He?</a:t>
            </a:r>
          </a:p>
        </p:txBody>
      </p:sp>
      <p:sp>
        <p:nvSpPr>
          <p:cNvPr id="8" name="TextBox 7"/>
          <p:cNvSpPr txBox="1"/>
          <p:nvPr/>
        </p:nvSpPr>
        <p:spPr>
          <a:xfrm>
            <a:off x="880000" y="1600000"/>
            <a:ext cx="10400000" cy="640000"/>
          </a:xfrm>
          <a:prstGeom prst="rect">
            <a:avLst/>
          </a:prstGeom>
          <a:noFill/>
        </p:spPr>
        <p:txBody>
          <a:bodyPr wrap="square">
            <a:spAutoFit/>
          </a:bodyPr>
          <a:lstStyle/>
          <a:p>
            <a:pPr>
              <a:spcAft>
                <a:spcPts val="200"/>
              </a:spcAft>
            </a:pPr>
            <a:r>
              <a:rPr sz="1600" b="0" i="0">
                <a:solidFill>
                  <a:srgbClr val="E7E2D4"/>
                </a:solidFill>
                <a:latin typeface="Calibri"/>
              </a:rPr>
              <a:t>The only Son, given. The light that has come into the world.</a:t>
            </a:r>
          </a:p>
        </p:txBody>
      </p:sp>
      <p:sp>
        <p:nvSpPr>
          <p:cNvPr id="9" name="Rounded Rectangle 8"/>
          <p:cNvSpPr/>
          <p:nvPr/>
        </p:nvSpPr>
        <p:spPr>
          <a:xfrm>
            <a:off x="685800" y="246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80000" y="2540000"/>
            <a:ext cx="10400000" cy="320000"/>
          </a:xfrm>
          <a:prstGeom prst="rect">
            <a:avLst/>
          </a:prstGeom>
          <a:noFill/>
        </p:spPr>
        <p:txBody>
          <a:bodyPr wrap="square">
            <a:spAutoFit/>
          </a:bodyPr>
          <a:lstStyle/>
          <a:p>
            <a:pPr>
              <a:spcAft>
                <a:spcPts val="200"/>
              </a:spcAft>
            </a:pPr>
            <a:r>
              <a:rPr sz="1600" b="1" i="0">
                <a:solidFill>
                  <a:srgbClr val="C4B48A"/>
                </a:solidFill>
                <a:latin typeface="Calibri"/>
              </a:rPr>
              <a:t>What did He come to do?</a:t>
            </a:r>
          </a:p>
        </p:txBody>
      </p:sp>
      <p:sp>
        <p:nvSpPr>
          <p:cNvPr id="11" name="TextBox 10"/>
          <p:cNvSpPr txBox="1"/>
          <p:nvPr/>
        </p:nvSpPr>
        <p:spPr>
          <a:xfrm>
            <a:off x="880000" y="2880000"/>
            <a:ext cx="10400000" cy="640000"/>
          </a:xfrm>
          <a:prstGeom prst="rect">
            <a:avLst/>
          </a:prstGeom>
          <a:noFill/>
        </p:spPr>
        <p:txBody>
          <a:bodyPr wrap="square">
            <a:spAutoFit/>
          </a:bodyPr>
          <a:lstStyle/>
          <a:p>
            <a:pPr>
              <a:spcAft>
                <a:spcPts val="200"/>
              </a:spcAft>
            </a:pPr>
            <a:r>
              <a:rPr sz="1600" b="0" i="0">
                <a:solidFill>
                  <a:srgbClr val="E7E2D4"/>
                </a:solidFill>
                <a:latin typeface="Calibri"/>
              </a:rPr>
              <a:t>Not to condemn the world, but that the world might be saved through him.</a:t>
            </a:r>
          </a:p>
        </p:txBody>
      </p:sp>
      <p:sp>
        <p:nvSpPr>
          <p:cNvPr id="12" name="Rounded Rectangle 11"/>
          <p:cNvSpPr/>
          <p:nvPr/>
        </p:nvSpPr>
        <p:spPr>
          <a:xfrm>
            <a:off x="685800" y="374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80000" y="3820000"/>
            <a:ext cx="10400000" cy="320000"/>
          </a:xfrm>
          <a:prstGeom prst="rect">
            <a:avLst/>
          </a:prstGeom>
          <a:noFill/>
        </p:spPr>
        <p:txBody>
          <a:bodyPr wrap="square">
            <a:spAutoFit/>
          </a:bodyPr>
          <a:lstStyle/>
          <a:p>
            <a:pPr>
              <a:spcAft>
                <a:spcPts val="200"/>
              </a:spcAft>
            </a:pPr>
            <a:r>
              <a:rPr sz="1600" b="1" i="0">
                <a:solidFill>
                  <a:srgbClr val="C4B48A"/>
                </a:solidFill>
                <a:latin typeface="Calibri"/>
              </a:rPr>
              <a:t>What does He offer?</a:t>
            </a:r>
          </a:p>
        </p:txBody>
      </p:sp>
      <p:sp>
        <p:nvSpPr>
          <p:cNvPr id="14" name="TextBox 13"/>
          <p:cNvSpPr txBox="1"/>
          <p:nvPr/>
        </p:nvSpPr>
        <p:spPr>
          <a:xfrm>
            <a:off x="880000" y="4160000"/>
            <a:ext cx="10400000" cy="640000"/>
          </a:xfrm>
          <a:prstGeom prst="rect">
            <a:avLst/>
          </a:prstGeom>
          <a:noFill/>
        </p:spPr>
        <p:txBody>
          <a:bodyPr wrap="square">
            <a:spAutoFit/>
          </a:bodyPr>
          <a:lstStyle/>
          <a:p>
            <a:pPr>
              <a:spcAft>
                <a:spcPts val="200"/>
              </a:spcAft>
            </a:pPr>
            <a:r>
              <a:rPr sz="1600" b="0" i="0">
                <a:solidFill>
                  <a:srgbClr val="E7E2D4"/>
                </a:solidFill>
                <a:latin typeface="Calibri"/>
              </a:rPr>
              <a:t>Eternal life. Whoever believes in him shall not perish.</a:t>
            </a:r>
          </a:p>
        </p:txBody>
      </p:sp>
      <p:sp>
        <p:nvSpPr>
          <p:cNvPr id="15" name="Rounded Rectangle 14"/>
          <p:cNvSpPr/>
          <p:nvPr/>
        </p:nvSpPr>
        <p:spPr>
          <a:xfrm>
            <a:off x="685800" y="502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80000" y="5100000"/>
            <a:ext cx="10400000" cy="320000"/>
          </a:xfrm>
          <a:prstGeom prst="rect">
            <a:avLst/>
          </a:prstGeom>
          <a:noFill/>
        </p:spPr>
        <p:txBody>
          <a:bodyPr wrap="square">
            <a:spAutoFit/>
          </a:bodyPr>
          <a:lstStyle/>
          <a:p>
            <a:pPr>
              <a:spcAft>
                <a:spcPts val="200"/>
              </a:spcAft>
            </a:pPr>
            <a:r>
              <a:rPr sz="1600" b="1" i="0">
                <a:solidFill>
                  <a:srgbClr val="C4B48A"/>
                </a:solidFill>
                <a:latin typeface="Calibri"/>
              </a:rPr>
              <a:t>How do you receive it?</a:t>
            </a:r>
          </a:p>
        </p:txBody>
      </p:sp>
      <p:sp>
        <p:nvSpPr>
          <p:cNvPr id="17" name="TextBox 16"/>
          <p:cNvSpPr txBox="1"/>
          <p:nvPr/>
        </p:nvSpPr>
        <p:spPr>
          <a:xfrm>
            <a:off x="880000" y="5440000"/>
            <a:ext cx="10400000" cy="640000"/>
          </a:xfrm>
          <a:prstGeom prst="rect">
            <a:avLst/>
          </a:prstGeom>
          <a:noFill/>
        </p:spPr>
        <p:txBody>
          <a:bodyPr wrap="square">
            <a:spAutoFit/>
          </a:bodyPr>
          <a:lstStyle/>
          <a:p>
            <a:pPr>
              <a:spcAft>
                <a:spcPts val="200"/>
              </a:spcAft>
            </a:pPr>
            <a:r>
              <a:rPr sz="1600" b="0" i="0">
                <a:solidFill>
                  <a:srgbClr val="E7E2D4"/>
                </a:solidFill>
                <a:latin typeface="Calibri"/>
              </a:rPr>
              <a:t>By believing in the name of the only Son of God.</a:t>
            </a:r>
          </a:p>
        </p:txBody>
      </p:sp>
      <p:sp>
        <p:nvSpPr>
          <p:cNvPr id="18" name="TextBox 17"/>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John 20:31  ·  biblegateway.com</a:t>
            </a:r>
          </a:p>
        </p:txBody>
      </p:sp>
      <p:sp>
        <p:nvSpPr>
          <p:cNvPr id="19" name="Rectangle 18">
            <a:hlinkClick r:id="rId2"/>
          </p:cNvPr>
          <p:cNvSpPr/>
          <p:nvPr/>
        </p:nvSpPr>
        <p:spPr>
          <a:xfrm>
            <a:off x="685800" y="6444808"/>
            <a:ext cx="10820400" cy="23774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200"/>
              </a:spcAft>
            </a:pPr>
            <a:r>
              <a:rPr sz="1300" b="1" i="0">
                <a:solidFill>
                  <a:srgbClr val="C4B48A"/>
                </a:solidFill>
                <a:latin typeface="Calibri"/>
              </a:rPr>
              <a:t>CLOSE</a:t>
            </a:r>
          </a:p>
        </p:txBody>
      </p:sp>
      <p:sp>
        <p:nvSpPr>
          <p:cNvPr id="5" name="TextBox 4"/>
          <p:cNvSpPr txBox="1"/>
          <p:nvPr/>
        </p:nvSpPr>
        <p:spPr>
          <a:xfrm>
            <a:off x="685800" y="804672"/>
            <a:ext cx="10689920" cy="400000"/>
          </a:xfrm>
          <a:prstGeom prst="rect">
            <a:avLst/>
          </a:prstGeom>
          <a:noFill/>
        </p:spPr>
        <p:txBody>
          <a:bodyPr wrap="square">
            <a:spAutoFit/>
          </a:bodyPr>
          <a:lstStyle/>
          <a:p>
            <a:pPr>
              <a:spcAft>
                <a:spcPts val="200"/>
              </a:spcAft>
            </a:pPr>
            <a:r>
              <a:rPr sz="2600" b="1" i="0">
                <a:solidFill>
                  <a:srgbClr val="F4F1E8"/>
                </a:solidFill>
                <a:latin typeface="Calibri"/>
              </a:rPr>
              <a:t>What follows</a:t>
            </a:r>
          </a:p>
        </p:txBody>
      </p:sp>
      <p:sp>
        <p:nvSpPr>
          <p:cNvPr id="6" name="Rounded Rectangle 5"/>
          <p:cNvSpPr/>
          <p:nvPr/>
        </p:nvSpPr>
        <p:spPr>
          <a:xfrm>
            <a:off x="68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1800" y="1680000"/>
            <a:ext cx="4840000" cy="400000"/>
          </a:xfrm>
          <a:prstGeom prst="rect">
            <a:avLst/>
          </a:prstGeom>
          <a:noFill/>
        </p:spPr>
        <p:txBody>
          <a:bodyPr wrap="square">
            <a:spAutoFit/>
          </a:bodyPr>
          <a:lstStyle/>
          <a:p>
            <a:pPr>
              <a:spcAft>
                <a:spcPts val="200"/>
              </a:spcAft>
            </a:pPr>
            <a:r>
              <a:rPr sz="1600" b="1" i="0">
                <a:solidFill>
                  <a:srgbClr val="C4B48A"/>
                </a:solidFill>
                <a:latin typeface="Calibri"/>
              </a:rPr>
              <a:t>John 3:22–30</a:t>
            </a:r>
          </a:p>
        </p:txBody>
      </p:sp>
      <p:sp>
        <p:nvSpPr>
          <p:cNvPr id="8" name="TextBox 7"/>
          <p:cNvSpPr txBox="1"/>
          <p:nvPr/>
        </p:nvSpPr>
        <p:spPr>
          <a:xfrm>
            <a:off x="861800" y="2200000"/>
            <a:ext cx="4840000" cy="3000000"/>
          </a:xfrm>
          <a:prstGeom prst="rect">
            <a:avLst/>
          </a:prstGeom>
          <a:noFill/>
        </p:spPr>
        <p:txBody>
          <a:bodyPr wrap="square">
            <a:spAutoFit/>
          </a:bodyPr>
          <a:lstStyle/>
          <a:p>
            <a:pPr>
              <a:spcAft>
                <a:spcPts val="200"/>
              </a:spcAft>
            </a:pPr>
            <a:r>
              <a:rPr sz="1800" b="0" i="0">
                <a:solidFill>
                  <a:srgbClr val="E7E2D4"/>
                </a:solidFill>
                <a:latin typeface="Calibri"/>
              </a:rPr>
              <a:t>John the Baptist’s last testimony.</a:t>
            </a:r>
          </a:p>
          <a:p>
            <a:pPr>
              <a:spcAft>
                <a:spcPts val="200"/>
              </a:spcAft>
            </a:pPr>
            <a:r>
              <a:rPr sz="1800" b="0" i="0">
                <a:solidFill>
                  <a:srgbClr val="E7E2D4"/>
                </a:solidFill>
                <a:latin typeface="Calibri"/>
              </a:rPr>
              <a:t>He must increase, I must decrease.</a:t>
            </a:r>
          </a:p>
        </p:txBody>
      </p:sp>
      <p:sp>
        <p:nvSpPr>
          <p:cNvPr id="9" name="Rounded Rectangle 8"/>
          <p:cNvSpPr/>
          <p:nvPr/>
        </p:nvSpPr>
        <p:spPr>
          <a:xfrm>
            <a:off x="623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spcAft>
                <a:spcPts val="200"/>
              </a:spcAft>
            </a:pPr>
            <a:r>
              <a:rPr sz="1600" b="1" i="0">
                <a:solidFill>
                  <a:srgbClr val="C4B48A"/>
                </a:solidFill>
                <a:latin typeface="Calibri"/>
              </a:rPr>
              <a:t>Memory</a:t>
            </a:r>
          </a:p>
        </p:txBody>
      </p:sp>
      <p:sp>
        <p:nvSpPr>
          <p:cNvPr id="11" name="TextBox 10"/>
          <p:cNvSpPr txBox="1"/>
          <p:nvPr/>
        </p:nvSpPr>
        <p:spPr>
          <a:xfrm>
            <a:off x="6415800" y="2200000"/>
            <a:ext cx="4840000" cy="3000000"/>
          </a:xfrm>
          <a:prstGeom prst="rect">
            <a:avLst/>
          </a:prstGeom>
          <a:noFill/>
        </p:spPr>
        <p:txBody>
          <a:bodyPr wrap="square">
            <a:spAutoFit/>
          </a:bodyPr>
          <a:lstStyle/>
          <a:p>
            <a:pPr>
              <a:spcAft>
                <a:spcPts val="200"/>
              </a:spcAft>
            </a:pPr>
            <a:r>
              <a:rPr sz="1800" b="0" i="1">
                <a:solidFill>
                  <a:srgbClr val="F4F1E8"/>
                </a:solidFill>
                <a:latin typeface="Calibri"/>
              </a:rPr>
              <a:t>For God so loved the world, that he gave his only Son.</a:t>
            </a:r>
          </a:p>
        </p:txBody>
      </p:sp>
      <p:sp>
        <p:nvSpPr>
          <p:cNvPr id="12" name="TextBox 11"/>
          <p:cNvSpPr txBox="1"/>
          <p:nvPr/>
        </p:nvSpPr>
        <p:spPr>
          <a:xfrm>
            <a:off x="685800" y="6444808"/>
            <a:ext cx="10820400" cy="237744"/>
          </a:xfrm>
          <a:prstGeom prst="rect">
            <a:avLst/>
          </a:prstGeom>
          <a:noFill/>
        </p:spPr>
        <p:txBody>
          <a:bodyPr wrap="square">
            <a:spAutoFit/>
          </a:bodyPr>
          <a:lstStyle/>
          <a:p>
            <a:pPr>
              <a:spcAft>
                <a:spcPts val="200"/>
              </a:spcAft>
            </a:pPr>
            <a:r>
              <a:rPr sz="1200" b="0" i="0">
                <a:solidFill>
                  <a:srgbClr val="C4B48A"/>
                </a:solidFill>
                <a:latin typeface="Calibri"/>
              </a:rPr>
              <a:t>Next in the series: John 3:22–30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1189</Words>
  <Application>Microsoft Office PowerPoint</Application>
  <PresentationFormat>Widescreen</PresentationFormat>
  <Paragraphs>127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Stan Jack</cp:lastModifiedBy>
  <cp:revision>3</cp:revision>
  <dcterms:created xsi:type="dcterms:W3CDTF">2013-01-27T09:14:16Z</dcterms:created>
  <dcterms:modified xsi:type="dcterms:W3CDTF">2026-10-31T00:46:59Z</dcterms:modified>
  <cp:category/>
</cp:coreProperties>
</file>