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hyperlink" Target="https://youtu.be/TeQ1nq_YJD0"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biblegateway.com/passage/?search=John+3%3A11-36&amp;version=ESV"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biblegateway.com/passage/?search=John+3%3A22-30&amp;version=ESV"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biblegateway.com/passage/?search=John+3%3A27-30&amp;version=ESV"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biblegateway.com/passage/?search=John+3%3A31-36&amp;version=ESV"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biblegateway.com/passage/?search=John+3%3A31-35&amp;version=ESV"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biblegateway.com/passage/?search=John+3%3A36&amp;version=ESV"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hyperlink" Target="https://youtu.be/-k0D_qFPb4o?t=1401"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biblegateway.com/passage/?search=John+20%3A31&amp;version=ESV"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200"/>
              </a:spcAft>
            </a:pPr>
            <a:r>
              <a:rPr sz="1300" b="1" i="0">
                <a:solidFill>
                  <a:srgbClr val="C4B48A"/>
                </a:solidFill>
                <a:latin typeface="Calibri"/>
              </a:rPr>
              <a:t>GOSPEL OF JOHN</a:t>
            </a:r>
          </a:p>
        </p:txBody>
      </p:sp>
      <p:sp>
        <p:nvSpPr>
          <p:cNvPr id="5" name="TextBox 4"/>
          <p:cNvSpPr txBox="1"/>
          <p:nvPr/>
        </p:nvSpPr>
        <p:spPr>
          <a:xfrm>
            <a:off x="685800" y="2011680"/>
            <a:ext cx="10689920" cy="365760"/>
          </a:xfrm>
          <a:prstGeom prst="rect">
            <a:avLst/>
          </a:prstGeom>
          <a:noFill/>
        </p:spPr>
        <p:txBody>
          <a:bodyPr wrap="square">
            <a:spAutoFit/>
          </a:bodyPr>
          <a:lstStyle/>
          <a:p>
            <a:pPr>
              <a:spcAft>
                <a:spcPts val="200"/>
              </a:spcAft>
            </a:pPr>
            <a:r>
              <a:rPr sz="3200" b="1" i="0">
                <a:solidFill>
                  <a:srgbClr val="F4F1E8"/>
                </a:solidFill>
                <a:latin typeface="Calibri"/>
              </a:rPr>
              <a:t>John 3:22–36</a:t>
            </a:r>
          </a:p>
        </p:txBody>
      </p:sp>
      <p:sp>
        <p:nvSpPr>
          <p:cNvPr id="6" name="TextBox 5"/>
          <p:cNvSpPr txBox="1"/>
          <p:nvPr/>
        </p:nvSpPr>
        <p:spPr>
          <a:xfrm>
            <a:off x="685800" y="2423160"/>
            <a:ext cx="10689920" cy="560000"/>
          </a:xfrm>
          <a:prstGeom prst="rect">
            <a:avLst/>
          </a:prstGeom>
          <a:noFill/>
        </p:spPr>
        <p:txBody>
          <a:bodyPr wrap="square">
            <a:spAutoFit/>
          </a:bodyPr>
          <a:lstStyle/>
          <a:p>
            <a:pPr>
              <a:spcAft>
                <a:spcPts val="200"/>
              </a:spcAft>
            </a:pPr>
            <a:r>
              <a:rPr sz="2800" b="1" i="0">
                <a:solidFill>
                  <a:srgbClr val="F4F1E8"/>
                </a:solidFill>
                <a:latin typeface="Calibri"/>
              </a:rPr>
              <a:t>He Must Increase</a:t>
            </a:r>
          </a:p>
        </p:txBody>
      </p:sp>
      <p:sp>
        <p:nvSpPr>
          <p:cNvPr id="7" name="TextBox 6"/>
          <p:cNvSpPr txBox="1"/>
          <p:nvPr/>
        </p:nvSpPr>
        <p:spPr>
          <a:xfrm>
            <a:off x="685800" y="3108960"/>
            <a:ext cx="10689920" cy="365760"/>
          </a:xfrm>
          <a:prstGeom prst="rect">
            <a:avLst/>
          </a:prstGeom>
          <a:noFill/>
        </p:spPr>
        <p:txBody>
          <a:bodyPr wrap="square">
            <a:spAutoFit/>
          </a:bodyPr>
          <a:lstStyle/>
          <a:p>
            <a:pPr>
              <a:spcAft>
                <a:spcPts val="200"/>
              </a:spcAft>
            </a:pPr>
            <a:r>
              <a:rPr sz="1800" b="0" i="0">
                <a:solidFill>
                  <a:srgbClr val="E7E2D4"/>
                </a:solidFill>
                <a:latin typeface="Calibri"/>
              </a:rPr>
              <a:t>The bridegroom  ·  The decrease  ·  The wrath</a:t>
            </a:r>
          </a:p>
        </p:txBody>
      </p:sp>
      <p:sp>
        <p:nvSpPr>
          <p:cNvPr id="8" name="TextBox 7"/>
          <p:cNvSpPr txBox="1"/>
          <p:nvPr/>
        </p:nvSpPr>
        <p:spPr>
          <a:xfrm>
            <a:off x="685800" y="6444808"/>
            <a:ext cx="10820400" cy="237744"/>
          </a:xfrm>
          <a:prstGeom prst="rect">
            <a:avLst/>
          </a:prstGeom>
          <a:noFill/>
        </p:spPr>
        <p:txBody>
          <a:bodyPr wrap="square">
            <a:spAutoFit/>
          </a:bodyPr>
          <a:lstStyle/>
          <a:p>
            <a:pPr>
              <a:spcAft>
                <a:spcPts val="200"/>
              </a:spcAft>
            </a:pPr>
            <a:r>
              <a:rPr sz="1200" b="0" i="0">
                <a:solidFill>
                  <a:srgbClr val="C4B48A"/>
                </a:solidFill>
                <a:latin typeface="Calibri"/>
              </a:rPr>
              <a:t>Core content based on John MacArthur’s Exposition of John  ·  GTY 43-18, 43-19</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200"/>
              </a:spcAft>
            </a:pPr>
            <a:r>
              <a:rPr sz="1300" b="1" i="0">
                <a:solidFill>
                  <a:srgbClr val="C4B48A"/>
                </a:solidFill>
                <a:latin typeface="Calibri"/>
              </a:rPr>
              <a:t>VIDEO</a:t>
            </a:r>
          </a:p>
        </p:txBody>
      </p:sp>
      <p:sp>
        <p:nvSpPr>
          <p:cNvPr id="5" name="TextBox 4"/>
          <p:cNvSpPr txBox="1"/>
          <p:nvPr/>
        </p:nvSpPr>
        <p:spPr>
          <a:xfrm>
            <a:off x="685800" y="804672"/>
            <a:ext cx="10689920" cy="400000"/>
          </a:xfrm>
          <a:prstGeom prst="rect">
            <a:avLst/>
          </a:prstGeom>
          <a:noFill/>
        </p:spPr>
        <p:txBody>
          <a:bodyPr wrap="square">
            <a:spAutoFit/>
          </a:bodyPr>
          <a:lstStyle/>
          <a:p>
            <a:pPr>
              <a:spcAft>
                <a:spcPts val="200"/>
              </a:spcAft>
            </a:pPr>
            <a:r>
              <a:rPr sz="2600" b="1" i="0">
                <a:solidFill>
                  <a:srgbClr val="F4F1E8"/>
                </a:solidFill>
                <a:latin typeface="Calibri"/>
              </a:rPr>
              <a:t>Why a Good God Gets Angry — Bible Project</a:t>
            </a:r>
          </a:p>
        </p:txBody>
      </p:sp>
      <p:pic>
        <p:nvPicPr>
          <p:cNvPr id="6" name="Picture 5" descr="anger.jpg">
            <a:hlinkClick r:id="rId3"/>
          </p:cNvPr>
          <p:cNvPicPr>
            <a:picLocks noChangeAspect="1"/>
          </p:cNvPicPr>
          <p:nvPr/>
        </p:nvPicPr>
        <p:blipFill>
          <a:blip r:embed="rId2"/>
          <a:stretch>
            <a:fillRect/>
          </a:stretch>
        </p:blipFill>
        <p:spPr>
          <a:xfrm>
            <a:off x="685800" y="1508760"/>
            <a:ext cx="5852160" cy="3291840"/>
          </a:xfrm>
          <a:prstGeom prst="rect">
            <a:avLst/>
          </a:prstGeom>
        </p:spPr>
      </p:pic>
      <p:sp>
        <p:nvSpPr>
          <p:cNvPr id="7" name="Rounded Rectangle 6"/>
          <p:cNvSpPr/>
          <p:nvPr/>
        </p:nvSpPr>
        <p:spPr>
          <a:xfrm>
            <a:off x="6766560" y="1508760"/>
            <a:ext cx="4709160" cy="329184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949440" y="1691640"/>
            <a:ext cx="4343400" cy="365760"/>
          </a:xfrm>
          <a:prstGeom prst="rect">
            <a:avLst/>
          </a:prstGeom>
          <a:noFill/>
        </p:spPr>
        <p:txBody>
          <a:bodyPr wrap="square">
            <a:spAutoFit/>
          </a:bodyPr>
          <a:lstStyle/>
          <a:p>
            <a:pPr>
              <a:spcAft>
                <a:spcPts val="200"/>
              </a:spcAft>
            </a:pPr>
            <a:r>
              <a:rPr sz="1600" b="1" i="0">
                <a:solidFill>
                  <a:srgbClr val="C4B48A"/>
                </a:solidFill>
                <a:latin typeface="Calibri"/>
              </a:rPr>
              <a:t>Bible Project</a:t>
            </a:r>
          </a:p>
        </p:txBody>
      </p:sp>
      <p:sp>
        <p:nvSpPr>
          <p:cNvPr id="9" name="TextBox 8"/>
          <p:cNvSpPr txBox="1"/>
          <p:nvPr/>
        </p:nvSpPr>
        <p:spPr>
          <a:xfrm>
            <a:off x="6949440" y="2103120"/>
            <a:ext cx="4343400" cy="1200000"/>
          </a:xfrm>
          <a:prstGeom prst="rect">
            <a:avLst/>
          </a:prstGeom>
          <a:noFill/>
        </p:spPr>
        <p:txBody>
          <a:bodyPr wrap="square">
            <a:spAutoFit/>
          </a:bodyPr>
          <a:lstStyle/>
          <a:p>
            <a:pPr>
              <a:spcAft>
                <a:spcPts val="200"/>
              </a:spcAft>
            </a:pPr>
            <a:r>
              <a:rPr sz="1600" b="0" i="0">
                <a:solidFill>
                  <a:srgbClr val="E7E2D4"/>
                </a:solidFill>
                <a:latin typeface="Calibri"/>
              </a:rPr>
              <a:t>God is slow to anger… but his wrath remains on the one who rejects the Son.</a:t>
            </a:r>
          </a:p>
        </p:txBody>
      </p:sp>
      <p:sp>
        <p:nvSpPr>
          <p:cNvPr id="10" name="TextBox 9"/>
          <p:cNvSpPr txBox="1"/>
          <p:nvPr/>
        </p:nvSpPr>
        <p:spPr>
          <a:xfrm>
            <a:off x="6949440" y="3600000"/>
            <a:ext cx="4343400" cy="700000"/>
          </a:xfrm>
          <a:prstGeom prst="rect">
            <a:avLst/>
          </a:prstGeom>
          <a:noFill/>
        </p:spPr>
        <p:txBody>
          <a:bodyPr wrap="square">
            <a:spAutoFit/>
          </a:bodyPr>
          <a:lstStyle/>
          <a:p>
            <a:pPr>
              <a:spcAft>
                <a:spcPts val="200"/>
              </a:spcAft>
            </a:pPr>
            <a:r>
              <a:rPr sz="1400" b="0" i="0">
                <a:solidFill>
                  <a:srgbClr val="C4B48A"/>
                </a:solidFill>
                <a:latin typeface="Calibri"/>
              </a:rPr>
              <a:t>Play on YouTube</a:t>
            </a:r>
          </a:p>
          <a:p>
            <a:pPr>
              <a:spcAft>
                <a:spcPts val="200"/>
              </a:spcAft>
            </a:pPr>
            <a:r>
              <a:rPr sz="1400" b="0" i="0">
                <a:solidFill>
                  <a:srgbClr val="C4B48A"/>
                </a:solidFill>
                <a:latin typeface="Calibri"/>
              </a:rPr>
              <a:t>youtu.be/TeQ1nq_YJD0</a:t>
            </a:r>
          </a:p>
        </p:txBody>
      </p:sp>
      <p:sp>
        <p:nvSpPr>
          <p:cNvPr id="11" name="Rounded Rectangle 10">
            <a:hlinkClick r:id="rId3"/>
          </p:cNvPr>
          <p:cNvSpPr/>
          <p:nvPr/>
        </p:nvSpPr>
        <p:spPr>
          <a:xfrm>
            <a:off x="7000000" y="4200000"/>
            <a:ext cx="2200000" cy="500000"/>
          </a:xfrm>
          <a:prstGeom prst="round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r>
              <a:rPr sz="1600" b="1">
                <a:solidFill>
                  <a:srgbClr val="2C3324"/>
                </a:solidFill>
                <a:latin typeface="Calibri"/>
              </a:rPr>
              <a:t>▶  Play video</a:t>
            </a:r>
          </a:p>
        </p:txBody>
      </p:sp>
      <p:sp>
        <p:nvSpPr>
          <p:cNvPr id="12" name="TextBox 11"/>
          <p:cNvSpPr txBox="1"/>
          <p:nvPr/>
        </p:nvSpPr>
        <p:spPr>
          <a:xfrm>
            <a:off x="685800" y="6444808"/>
            <a:ext cx="10820400" cy="237744"/>
          </a:xfrm>
          <a:prstGeom prst="rect">
            <a:avLst/>
          </a:prstGeom>
          <a:noFill/>
        </p:spPr>
        <p:txBody>
          <a:bodyPr wrap="square">
            <a:spAutoFit/>
          </a:bodyPr>
          <a:lstStyle/>
          <a:p>
            <a:pPr>
              <a:spcAft>
                <a:spcPts val="200"/>
              </a:spcAft>
            </a:pPr>
            <a:r>
              <a:rPr sz="1200" b="0" i="0">
                <a:solidFill>
                  <a:srgbClr val="C4B48A"/>
                </a:solidFill>
                <a:latin typeface="Calibri"/>
              </a:rPr>
              <a:t>Click the preview  ·  opens on YouTube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200"/>
              </a:spcAft>
            </a:pPr>
            <a:r>
              <a:rPr sz="1300" b="1" i="0">
                <a:solidFill>
                  <a:srgbClr val="C4B48A"/>
                </a:solidFill>
                <a:latin typeface="Calibri"/>
              </a:rPr>
              <a:t>WHERE WE ARE</a:t>
            </a:r>
          </a:p>
        </p:txBody>
      </p:sp>
      <p:sp>
        <p:nvSpPr>
          <p:cNvPr id="5" name="TextBox 4"/>
          <p:cNvSpPr txBox="1"/>
          <p:nvPr/>
        </p:nvSpPr>
        <p:spPr>
          <a:xfrm>
            <a:off x="685800" y="804672"/>
            <a:ext cx="10689920" cy="400000"/>
          </a:xfrm>
          <a:prstGeom prst="rect">
            <a:avLst/>
          </a:prstGeom>
          <a:noFill/>
        </p:spPr>
        <p:txBody>
          <a:bodyPr wrap="square">
            <a:spAutoFit/>
          </a:bodyPr>
          <a:lstStyle/>
          <a:p>
            <a:pPr>
              <a:spcAft>
                <a:spcPts val="200"/>
              </a:spcAft>
            </a:pPr>
            <a:r>
              <a:rPr sz="2600" b="1" i="0">
                <a:solidFill>
                  <a:srgbClr val="F4F1E8"/>
                </a:solidFill>
                <a:latin typeface="Calibri"/>
              </a:rPr>
              <a:t>After the night conversation</a:t>
            </a:r>
          </a:p>
        </p:txBody>
      </p:sp>
      <p:sp>
        <p:nvSpPr>
          <p:cNvPr id="6" name="Rounded Rectangle 5"/>
          <p:cNvSpPr/>
          <p:nvPr/>
        </p:nvSpPr>
        <p:spPr>
          <a:xfrm>
            <a:off x="685800" y="1500000"/>
            <a:ext cx="2500000" cy="36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65800" y="1650000"/>
            <a:ext cx="2200000" cy="350000"/>
          </a:xfrm>
          <a:prstGeom prst="rect">
            <a:avLst/>
          </a:prstGeom>
          <a:noFill/>
        </p:spPr>
        <p:txBody>
          <a:bodyPr wrap="square">
            <a:spAutoFit/>
          </a:bodyPr>
          <a:lstStyle/>
          <a:p>
            <a:pPr>
              <a:spcAft>
                <a:spcPts val="200"/>
              </a:spcAft>
            </a:pPr>
            <a:r>
              <a:rPr sz="1400" b="1" i="0">
                <a:solidFill>
                  <a:srgbClr val="C4B48A"/>
                </a:solidFill>
                <a:latin typeface="Calibri"/>
              </a:rPr>
              <a:t>Two weeks ago</a:t>
            </a:r>
          </a:p>
        </p:txBody>
      </p:sp>
      <p:sp>
        <p:nvSpPr>
          <p:cNvPr id="8" name="TextBox 7"/>
          <p:cNvSpPr txBox="1"/>
          <p:nvPr/>
        </p:nvSpPr>
        <p:spPr>
          <a:xfrm>
            <a:off x="865800" y="2050000"/>
            <a:ext cx="2200000" cy="500000"/>
          </a:xfrm>
          <a:prstGeom prst="rect">
            <a:avLst/>
          </a:prstGeom>
          <a:noFill/>
        </p:spPr>
        <p:txBody>
          <a:bodyPr wrap="square">
            <a:spAutoFit/>
          </a:bodyPr>
          <a:lstStyle/>
          <a:p>
            <a:pPr>
              <a:spcAft>
                <a:spcPts val="200"/>
              </a:spcAft>
            </a:pPr>
            <a:r>
              <a:rPr sz="1600" b="1" i="0">
                <a:solidFill>
                  <a:srgbClr val="F4F1E8"/>
                </a:solidFill>
                <a:latin typeface="Calibri"/>
              </a:rPr>
              <a:t>John 3:11–15</a:t>
            </a:r>
          </a:p>
        </p:txBody>
      </p:sp>
      <p:sp>
        <p:nvSpPr>
          <p:cNvPr id="9" name="TextBox 8"/>
          <p:cNvSpPr txBox="1"/>
          <p:nvPr/>
        </p:nvSpPr>
        <p:spPr>
          <a:xfrm>
            <a:off x="865800" y="2650000"/>
            <a:ext cx="2200000" cy="2000000"/>
          </a:xfrm>
          <a:prstGeom prst="rect">
            <a:avLst/>
          </a:prstGeom>
          <a:noFill/>
        </p:spPr>
        <p:txBody>
          <a:bodyPr wrap="square">
            <a:spAutoFit/>
          </a:bodyPr>
          <a:lstStyle/>
          <a:p>
            <a:pPr>
              <a:spcAft>
                <a:spcPts val="200"/>
              </a:spcAft>
            </a:pPr>
            <a:r>
              <a:rPr sz="1500" b="0" i="0">
                <a:solidFill>
                  <a:srgbClr val="E7E2D4"/>
                </a:solidFill>
                <a:latin typeface="Calibri"/>
              </a:rPr>
              <a:t>The Son of Man lifted up.</a:t>
            </a:r>
          </a:p>
          <a:p>
            <a:pPr>
              <a:spcAft>
                <a:spcPts val="200"/>
              </a:spcAft>
            </a:pPr>
            <a:r>
              <a:rPr sz="1500" b="0" i="0">
                <a:solidFill>
                  <a:srgbClr val="E7E2D4"/>
                </a:solidFill>
                <a:latin typeface="Calibri"/>
              </a:rPr>
              <a:t>Whoever believes has eternal life.</a:t>
            </a:r>
          </a:p>
        </p:txBody>
      </p:sp>
      <p:sp>
        <p:nvSpPr>
          <p:cNvPr id="10" name="Rounded Rectangle 9"/>
          <p:cNvSpPr/>
          <p:nvPr/>
        </p:nvSpPr>
        <p:spPr>
          <a:xfrm>
            <a:off x="3500000" y="1500000"/>
            <a:ext cx="2500000" cy="36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680000" y="1650000"/>
            <a:ext cx="2200000" cy="350000"/>
          </a:xfrm>
          <a:prstGeom prst="rect">
            <a:avLst/>
          </a:prstGeom>
          <a:noFill/>
        </p:spPr>
        <p:txBody>
          <a:bodyPr wrap="square">
            <a:spAutoFit/>
          </a:bodyPr>
          <a:lstStyle/>
          <a:p>
            <a:pPr>
              <a:spcAft>
                <a:spcPts val="200"/>
              </a:spcAft>
            </a:pPr>
            <a:r>
              <a:rPr sz="1400" b="1" i="0">
                <a:solidFill>
                  <a:srgbClr val="C4B48A"/>
                </a:solidFill>
                <a:latin typeface="Calibri"/>
              </a:rPr>
              <a:t>Last week</a:t>
            </a:r>
          </a:p>
        </p:txBody>
      </p:sp>
      <p:sp>
        <p:nvSpPr>
          <p:cNvPr id="12" name="TextBox 11"/>
          <p:cNvSpPr txBox="1"/>
          <p:nvPr/>
        </p:nvSpPr>
        <p:spPr>
          <a:xfrm>
            <a:off x="3680000" y="2050000"/>
            <a:ext cx="2200000" cy="500000"/>
          </a:xfrm>
          <a:prstGeom prst="rect">
            <a:avLst/>
          </a:prstGeom>
          <a:noFill/>
        </p:spPr>
        <p:txBody>
          <a:bodyPr wrap="square">
            <a:spAutoFit/>
          </a:bodyPr>
          <a:lstStyle/>
          <a:p>
            <a:pPr>
              <a:spcAft>
                <a:spcPts val="200"/>
              </a:spcAft>
            </a:pPr>
            <a:r>
              <a:rPr sz="1600" b="1" i="0">
                <a:solidFill>
                  <a:srgbClr val="F4F1E8"/>
                </a:solidFill>
                <a:latin typeface="Calibri"/>
              </a:rPr>
              <a:t>John 3:16–21</a:t>
            </a:r>
          </a:p>
        </p:txBody>
      </p:sp>
      <p:sp>
        <p:nvSpPr>
          <p:cNvPr id="13" name="TextBox 12"/>
          <p:cNvSpPr txBox="1"/>
          <p:nvPr/>
        </p:nvSpPr>
        <p:spPr>
          <a:xfrm>
            <a:off x="3680000" y="2650000"/>
            <a:ext cx="2200000" cy="2000000"/>
          </a:xfrm>
          <a:prstGeom prst="rect">
            <a:avLst/>
          </a:prstGeom>
          <a:noFill/>
        </p:spPr>
        <p:txBody>
          <a:bodyPr wrap="square">
            <a:spAutoFit/>
          </a:bodyPr>
          <a:lstStyle/>
          <a:p>
            <a:pPr>
              <a:spcAft>
                <a:spcPts val="200"/>
              </a:spcAft>
            </a:pPr>
            <a:r>
              <a:rPr sz="1500" b="0" i="0">
                <a:solidFill>
                  <a:srgbClr val="E7E2D4"/>
                </a:solidFill>
                <a:latin typeface="Calibri"/>
              </a:rPr>
              <a:t>For God so loved the world.</a:t>
            </a:r>
          </a:p>
          <a:p>
            <a:pPr>
              <a:spcAft>
                <a:spcPts val="200"/>
              </a:spcAft>
            </a:pPr>
            <a:r>
              <a:rPr sz="1500" b="0" i="0">
                <a:solidFill>
                  <a:srgbClr val="E7E2D4"/>
                </a:solidFill>
                <a:latin typeface="Calibri"/>
              </a:rPr>
              <a:t>The light has come.</a:t>
            </a:r>
          </a:p>
          <a:p>
            <a:pPr>
              <a:spcAft>
                <a:spcPts val="200"/>
              </a:spcAft>
            </a:pPr>
            <a:r>
              <a:rPr sz="1500" b="0" i="0">
                <a:solidFill>
                  <a:srgbClr val="E7E2D4"/>
                </a:solidFill>
                <a:latin typeface="Calibri"/>
              </a:rPr>
              <a:t>Judgement outlined.</a:t>
            </a:r>
          </a:p>
        </p:txBody>
      </p:sp>
      <p:sp>
        <p:nvSpPr>
          <p:cNvPr id="14" name="Rounded Rectangle 13"/>
          <p:cNvSpPr/>
          <p:nvPr/>
        </p:nvSpPr>
        <p:spPr>
          <a:xfrm>
            <a:off x="6314200" y="1500000"/>
            <a:ext cx="2500000" cy="36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494200" y="1650000"/>
            <a:ext cx="2200000" cy="350000"/>
          </a:xfrm>
          <a:prstGeom prst="rect">
            <a:avLst/>
          </a:prstGeom>
          <a:noFill/>
        </p:spPr>
        <p:txBody>
          <a:bodyPr wrap="square">
            <a:spAutoFit/>
          </a:bodyPr>
          <a:lstStyle/>
          <a:p>
            <a:pPr>
              <a:spcAft>
                <a:spcPts val="200"/>
              </a:spcAft>
            </a:pPr>
            <a:r>
              <a:rPr sz="1400" b="1" i="0">
                <a:solidFill>
                  <a:srgbClr val="C4B48A"/>
                </a:solidFill>
                <a:latin typeface="Calibri"/>
              </a:rPr>
              <a:t>This week</a:t>
            </a:r>
          </a:p>
        </p:txBody>
      </p:sp>
      <p:sp>
        <p:nvSpPr>
          <p:cNvPr id="16" name="TextBox 15"/>
          <p:cNvSpPr txBox="1"/>
          <p:nvPr/>
        </p:nvSpPr>
        <p:spPr>
          <a:xfrm>
            <a:off x="6494200" y="2050000"/>
            <a:ext cx="2200000" cy="500000"/>
          </a:xfrm>
          <a:prstGeom prst="rect">
            <a:avLst/>
          </a:prstGeom>
          <a:noFill/>
        </p:spPr>
        <p:txBody>
          <a:bodyPr wrap="square">
            <a:spAutoFit/>
          </a:bodyPr>
          <a:lstStyle/>
          <a:p>
            <a:pPr>
              <a:spcAft>
                <a:spcPts val="200"/>
              </a:spcAft>
            </a:pPr>
            <a:r>
              <a:rPr sz="1600" b="1" i="0">
                <a:solidFill>
                  <a:srgbClr val="F4F1E8"/>
                </a:solidFill>
                <a:latin typeface="Calibri"/>
              </a:rPr>
              <a:t>John 3:22–36</a:t>
            </a:r>
          </a:p>
        </p:txBody>
      </p:sp>
      <p:sp>
        <p:nvSpPr>
          <p:cNvPr id="17" name="TextBox 16"/>
          <p:cNvSpPr txBox="1"/>
          <p:nvPr/>
        </p:nvSpPr>
        <p:spPr>
          <a:xfrm>
            <a:off x="6494200" y="2650000"/>
            <a:ext cx="2200000" cy="2000000"/>
          </a:xfrm>
          <a:prstGeom prst="rect">
            <a:avLst/>
          </a:prstGeom>
          <a:noFill/>
        </p:spPr>
        <p:txBody>
          <a:bodyPr wrap="square">
            <a:spAutoFit/>
          </a:bodyPr>
          <a:lstStyle/>
          <a:p>
            <a:pPr>
              <a:spcAft>
                <a:spcPts val="200"/>
              </a:spcAft>
            </a:pPr>
            <a:r>
              <a:rPr sz="1500" b="0" i="0">
                <a:solidFill>
                  <a:srgbClr val="E7E2D4"/>
                </a:solidFill>
                <a:latin typeface="Calibri"/>
              </a:rPr>
              <a:t>He must increase.</a:t>
            </a:r>
          </a:p>
          <a:p>
            <a:pPr>
              <a:spcAft>
                <a:spcPts val="200"/>
              </a:spcAft>
            </a:pPr>
            <a:r>
              <a:rPr sz="1500" b="0" i="0">
                <a:solidFill>
                  <a:srgbClr val="E7E2D4"/>
                </a:solidFill>
                <a:latin typeface="Calibri"/>
              </a:rPr>
              <a:t>I must decrease.</a:t>
            </a:r>
          </a:p>
          <a:p>
            <a:pPr>
              <a:spcAft>
                <a:spcPts val="200"/>
              </a:spcAft>
            </a:pPr>
            <a:r>
              <a:rPr sz="1500" b="0" i="0">
                <a:solidFill>
                  <a:srgbClr val="E7E2D4"/>
                </a:solidFill>
                <a:latin typeface="Calibri"/>
              </a:rPr>
              <a:t>Obey the Son.</a:t>
            </a:r>
          </a:p>
        </p:txBody>
      </p:sp>
      <p:sp>
        <p:nvSpPr>
          <p:cNvPr id="18" name="TextBox 17"/>
          <p:cNvSpPr txBox="1"/>
          <p:nvPr/>
        </p:nvSpPr>
        <p:spPr>
          <a:xfrm>
            <a:off x="685800" y="6444808"/>
            <a:ext cx="10820400" cy="237744"/>
          </a:xfrm>
          <a:prstGeom prst="rect">
            <a:avLst/>
          </a:prstGeom>
          <a:noFill/>
        </p:spPr>
        <p:txBody>
          <a:bodyPr wrap="square">
            <a:spAutoFit/>
          </a:bodyPr>
          <a:lstStyle/>
          <a:p>
            <a:pPr>
              <a:spcAft>
                <a:spcPts val="200"/>
              </a:spcAft>
            </a:pPr>
            <a:r>
              <a:rPr sz="1200" b="0" i="0">
                <a:solidFill>
                  <a:srgbClr val="C4B48A"/>
                </a:solidFill>
                <a:latin typeface="Calibri"/>
              </a:rPr>
              <a:t>John 3:11–36  ·  biblegateway.com</a:t>
            </a:r>
          </a:p>
        </p:txBody>
      </p:sp>
      <p:sp>
        <p:nvSpPr>
          <p:cNvPr id="19" name="Rectangle 18">
            <a:hlinkClick r:id="rId2"/>
          </p:cNvPr>
          <p:cNvSpPr/>
          <p:nvPr/>
        </p:nvSpPr>
        <p:spPr>
          <a:xfrm>
            <a:off x="685800" y="6444808"/>
            <a:ext cx="10820400" cy="23774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200"/>
              </a:spcAft>
            </a:pPr>
            <a:r>
              <a:rPr sz="1300" b="1" i="0">
                <a:solidFill>
                  <a:srgbClr val="C4B48A"/>
                </a:solidFill>
                <a:latin typeface="Calibri"/>
              </a:rPr>
              <a:t>THE TEXT</a:t>
            </a:r>
          </a:p>
        </p:txBody>
      </p:sp>
      <p:sp>
        <p:nvSpPr>
          <p:cNvPr id="5" name="TextBox 4"/>
          <p:cNvSpPr txBox="1"/>
          <p:nvPr/>
        </p:nvSpPr>
        <p:spPr>
          <a:xfrm>
            <a:off x="685800" y="700000"/>
            <a:ext cx="10689920" cy="300000"/>
          </a:xfrm>
          <a:prstGeom prst="rect">
            <a:avLst/>
          </a:prstGeom>
          <a:noFill/>
        </p:spPr>
        <p:txBody>
          <a:bodyPr wrap="square">
            <a:spAutoFit/>
          </a:bodyPr>
          <a:lstStyle/>
          <a:p>
            <a:pPr>
              <a:spcAft>
                <a:spcPts val="200"/>
              </a:spcAft>
            </a:pPr>
            <a:r>
              <a:rPr sz="2400" b="1" i="0">
                <a:solidFill>
                  <a:srgbClr val="F4F1E8"/>
                </a:solidFill>
                <a:latin typeface="Calibri"/>
              </a:rPr>
              <a:t>John 3:22–30</a:t>
            </a:r>
          </a:p>
        </p:txBody>
      </p:sp>
      <p:sp>
        <p:nvSpPr>
          <p:cNvPr id="6" name="Rounded Rectangle 5"/>
          <p:cNvSpPr/>
          <p:nvPr/>
        </p:nvSpPr>
        <p:spPr>
          <a:xfrm>
            <a:off x="1000000" y="1100000"/>
            <a:ext cx="10200000" cy="51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200000" y="1250000"/>
            <a:ext cx="9800000" cy="4800000"/>
          </a:xfrm>
          <a:prstGeom prst="rect">
            <a:avLst/>
          </a:prstGeom>
          <a:noFill/>
        </p:spPr>
        <p:txBody>
          <a:bodyPr wrap="square">
            <a:spAutoFit/>
          </a:bodyPr>
          <a:lstStyle/>
          <a:p>
            <a:pPr>
              <a:spcAft>
                <a:spcPts val="200"/>
              </a:spcAft>
            </a:pPr>
            <a:r>
              <a:rPr sz="1500" b="0" i="1">
                <a:solidFill>
                  <a:srgbClr val="F4F1E8"/>
                </a:solidFill>
                <a:latin typeface="Calibri"/>
              </a:rPr>
              <a:t>“After this Jesus and his disciples went into the Judean countryside, and he remained there with them and was baptizing. John also was baptizing at Aenon near Salim, because water was plentiful there, and people were coming and being baptized (for John had not yet been put in prison).</a:t>
            </a:r>
          </a:p>
          <a:p>
            <a:pPr>
              <a:spcAft>
                <a:spcPts val="200"/>
              </a:spcAft>
            </a:pPr>
            <a:r>
              <a:rPr sz="400" b="0" i="0">
                <a:solidFill>
                  <a:srgbClr val="F4F1E8"/>
                </a:solidFill>
                <a:latin typeface="Calibri"/>
              </a:rPr>
              <a:t/>
            </a:r>
          </a:p>
          <a:p>
            <a:pPr>
              <a:spcAft>
                <a:spcPts val="200"/>
              </a:spcAft>
            </a:pPr>
            <a:r>
              <a:rPr sz="1500" b="0" i="1">
                <a:solidFill>
                  <a:srgbClr val="F4F1E8"/>
                </a:solidFill>
                <a:latin typeface="Calibri"/>
              </a:rPr>
              <a:t>Now a discussion arose between some of John’s disciples and a Jew over purification. And they came to John and said to him, ‘Rabbi, he who was with you across the Jordan, to whom you bore witness—look, he is baptizing, and all are going to him.’</a:t>
            </a:r>
          </a:p>
          <a:p>
            <a:pPr>
              <a:spcAft>
                <a:spcPts val="200"/>
              </a:spcAft>
            </a:pPr>
            <a:r>
              <a:rPr sz="400" b="0" i="0">
                <a:solidFill>
                  <a:srgbClr val="F4F1E8"/>
                </a:solidFill>
                <a:latin typeface="Calibri"/>
              </a:rPr>
              <a:t/>
            </a:r>
          </a:p>
          <a:p>
            <a:pPr>
              <a:spcAft>
                <a:spcPts val="200"/>
              </a:spcAft>
            </a:pPr>
            <a:r>
              <a:rPr sz="1500" b="0" i="1">
                <a:solidFill>
                  <a:srgbClr val="F4F1E8"/>
                </a:solidFill>
                <a:latin typeface="Calibri"/>
              </a:rPr>
              <a:t>John answered, ‘A person cannot receive even one thing unless it is given him from heaven. You yourselves bear me witness, that I said, “I am not the Christ, but I have been sent before him.” The one who has the bride is the bridegroom. The friend of the bridegroom, who stands and hears him, rejoices greatly at the bridegroom’s voice. Therefore this joy of mine is now complete. He must increase, but I must decrease.’”</a:t>
            </a:r>
          </a:p>
        </p:txBody>
      </p:sp>
      <p:sp>
        <p:nvSpPr>
          <p:cNvPr id="8" name="TextBox 7"/>
          <p:cNvSpPr txBox="1"/>
          <p:nvPr/>
        </p:nvSpPr>
        <p:spPr>
          <a:xfrm>
            <a:off x="685800" y="6444808"/>
            <a:ext cx="10820400" cy="237744"/>
          </a:xfrm>
          <a:prstGeom prst="rect">
            <a:avLst/>
          </a:prstGeom>
          <a:noFill/>
        </p:spPr>
        <p:txBody>
          <a:bodyPr wrap="square">
            <a:spAutoFit/>
          </a:bodyPr>
          <a:lstStyle/>
          <a:p>
            <a:pPr>
              <a:spcAft>
                <a:spcPts val="200"/>
              </a:spcAft>
            </a:pPr>
            <a:r>
              <a:rPr sz="1200" b="0" i="0">
                <a:solidFill>
                  <a:srgbClr val="C4B48A"/>
                </a:solidFill>
                <a:latin typeface="Calibri"/>
              </a:rPr>
              <a:t>John 3:22–30 ESV  ·  biblegateway.com</a:t>
            </a:r>
          </a:p>
        </p:txBody>
      </p:sp>
      <p:sp>
        <p:nvSpPr>
          <p:cNvPr id="9" name="Rectangle 8">
            <a:hlinkClick r:id="rId2"/>
          </p:cNvPr>
          <p:cNvSpPr/>
          <p:nvPr/>
        </p:nvSpPr>
        <p:spPr>
          <a:xfrm>
            <a:off x="685800" y="6444808"/>
            <a:ext cx="10820400" cy="23774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200"/>
              </a:spcAft>
            </a:pPr>
            <a:r>
              <a:rPr sz="1300" b="1" i="0">
                <a:solidFill>
                  <a:srgbClr val="C4B48A"/>
                </a:solidFill>
                <a:latin typeface="Calibri"/>
              </a:rPr>
              <a:t>THE DECREASE</a:t>
            </a:r>
          </a:p>
        </p:txBody>
      </p:sp>
      <p:sp>
        <p:nvSpPr>
          <p:cNvPr id="5" name="TextBox 4"/>
          <p:cNvSpPr txBox="1"/>
          <p:nvPr/>
        </p:nvSpPr>
        <p:spPr>
          <a:xfrm>
            <a:off x="685800" y="680000"/>
            <a:ext cx="10689920" cy="300000"/>
          </a:xfrm>
          <a:prstGeom prst="rect">
            <a:avLst/>
          </a:prstGeom>
          <a:noFill/>
        </p:spPr>
        <p:txBody>
          <a:bodyPr wrap="square">
            <a:spAutoFit/>
          </a:bodyPr>
          <a:lstStyle/>
          <a:p>
            <a:pPr>
              <a:spcAft>
                <a:spcPts val="200"/>
              </a:spcAft>
            </a:pPr>
            <a:r>
              <a:rPr sz="2200" b="1" i="0">
                <a:solidFill>
                  <a:srgbClr val="F4F1E8"/>
                </a:solidFill>
                <a:latin typeface="Calibri"/>
              </a:rPr>
              <a:t>He must increase, but I must decrease</a:t>
            </a:r>
          </a:p>
        </p:txBody>
      </p:sp>
      <p:sp>
        <p:nvSpPr>
          <p:cNvPr id="6" name="Rounded Rectangle 5"/>
          <p:cNvSpPr/>
          <p:nvPr/>
        </p:nvSpPr>
        <p:spPr>
          <a:xfrm>
            <a:off x="685800" y="1100000"/>
            <a:ext cx="10820000" cy="51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80000" y="1220000"/>
            <a:ext cx="10400000" cy="4850000"/>
          </a:xfrm>
          <a:prstGeom prst="rect">
            <a:avLst/>
          </a:prstGeom>
          <a:noFill/>
        </p:spPr>
        <p:txBody>
          <a:bodyPr wrap="square">
            <a:spAutoFit/>
          </a:bodyPr>
          <a:lstStyle/>
          <a:p>
            <a:pPr>
              <a:spcAft>
                <a:spcPts val="200"/>
              </a:spcAft>
            </a:pPr>
            <a:r>
              <a:rPr sz="1600" b="0" i="0">
                <a:solidFill>
                  <a:srgbClr val="E7E2D4"/>
                </a:solidFill>
                <a:latin typeface="Calibri"/>
              </a:rPr>
              <a:t>John’s disciples are jealous. The crowds are shifting to Jesus.</a:t>
            </a:r>
          </a:p>
          <a:p>
            <a:pPr>
              <a:spcAft>
                <a:spcPts val="200"/>
              </a:spcAft>
            </a:pPr>
            <a:r>
              <a:rPr sz="600" b="0" i="0">
                <a:solidFill>
                  <a:srgbClr val="E7E2D4"/>
                </a:solidFill>
                <a:latin typeface="Calibri"/>
              </a:rPr>
              <a:t/>
            </a:r>
          </a:p>
          <a:p>
            <a:pPr>
              <a:spcAft>
                <a:spcPts val="200"/>
              </a:spcAft>
            </a:pPr>
            <a:r>
              <a:rPr sz="1600" b="0" i="0">
                <a:solidFill>
                  <a:srgbClr val="E7E2D4"/>
                </a:solidFill>
                <a:latin typeface="Calibri"/>
              </a:rPr>
              <a:t>“A person cannot receive even one thing unless it is given him from heaven.” Ministry is a gift, not an achievement. You worry about the depth. God handles the breadth.</a:t>
            </a:r>
          </a:p>
          <a:p>
            <a:pPr>
              <a:spcAft>
                <a:spcPts val="200"/>
              </a:spcAft>
            </a:pPr>
            <a:r>
              <a:rPr sz="600" b="0" i="0">
                <a:solidFill>
                  <a:srgbClr val="E7E2D4"/>
                </a:solidFill>
                <a:latin typeface="Calibri"/>
              </a:rPr>
              <a:t/>
            </a:r>
          </a:p>
          <a:p>
            <a:pPr>
              <a:spcAft>
                <a:spcPts val="200"/>
              </a:spcAft>
            </a:pPr>
            <a:r>
              <a:rPr sz="1600" b="0" i="0">
                <a:solidFill>
                  <a:srgbClr val="E7E2D4"/>
                </a:solidFill>
                <a:latin typeface="Calibri"/>
              </a:rPr>
              <a:t>John is the friend of the bridegroom. The bride belongs to Christ. When the bridegroom takes his bride, the best man disappears. True ministry produces disciples of the Savior, not of the minister.</a:t>
            </a:r>
          </a:p>
          <a:p>
            <a:pPr>
              <a:spcAft>
                <a:spcPts val="200"/>
              </a:spcAft>
            </a:pPr>
            <a:r>
              <a:rPr sz="600" b="0" i="0">
                <a:solidFill>
                  <a:srgbClr val="E7E2D4"/>
                </a:solidFill>
                <a:latin typeface="Calibri"/>
              </a:rPr>
              <a:t/>
            </a:r>
          </a:p>
          <a:p>
            <a:pPr>
              <a:spcAft>
                <a:spcPts val="200"/>
              </a:spcAft>
            </a:pPr>
            <a:r>
              <a:rPr sz="1600" b="0" i="0">
                <a:solidFill>
                  <a:srgbClr val="E7E2D4"/>
                </a:solidFill>
                <a:latin typeface="Calibri"/>
              </a:rPr>
              <a:t>All human ministries are like night stars. They fade as the sun rises.</a:t>
            </a:r>
          </a:p>
          <a:p>
            <a:pPr>
              <a:spcAft>
                <a:spcPts val="200"/>
              </a:spcAft>
            </a:pPr>
            <a:r>
              <a:rPr sz="600" b="0" i="0">
                <a:solidFill>
                  <a:srgbClr val="E7E2D4"/>
                </a:solidFill>
                <a:latin typeface="Calibri"/>
              </a:rPr>
              <a:t/>
            </a:r>
          </a:p>
          <a:p>
            <a:pPr>
              <a:spcAft>
                <a:spcPts val="200"/>
              </a:spcAft>
            </a:pPr>
            <a:r>
              <a:rPr sz="1600" b="0" i="0">
                <a:solidFill>
                  <a:srgbClr val="E7E2D4"/>
                </a:solidFill>
                <a:latin typeface="Calibri"/>
              </a:rPr>
              <a:t>Why must Christ increase? Because he is infinitely superior.</a:t>
            </a:r>
          </a:p>
        </p:txBody>
      </p:sp>
      <p:sp>
        <p:nvSpPr>
          <p:cNvPr id="8" name="TextBox 7"/>
          <p:cNvSpPr txBox="1"/>
          <p:nvPr/>
        </p:nvSpPr>
        <p:spPr>
          <a:xfrm>
            <a:off x="685800" y="6444808"/>
            <a:ext cx="10820400" cy="237744"/>
          </a:xfrm>
          <a:prstGeom prst="rect">
            <a:avLst/>
          </a:prstGeom>
          <a:noFill/>
        </p:spPr>
        <p:txBody>
          <a:bodyPr wrap="square">
            <a:spAutoFit/>
          </a:bodyPr>
          <a:lstStyle/>
          <a:p>
            <a:pPr>
              <a:spcAft>
                <a:spcPts val="200"/>
              </a:spcAft>
            </a:pPr>
            <a:r>
              <a:rPr sz="1200" b="0" i="0">
                <a:solidFill>
                  <a:srgbClr val="C4B48A"/>
                </a:solidFill>
                <a:latin typeface="Calibri"/>
              </a:rPr>
              <a:t>John 3:27–30 ESV  ·  biblegateway.com</a:t>
            </a:r>
          </a:p>
        </p:txBody>
      </p:sp>
      <p:sp>
        <p:nvSpPr>
          <p:cNvPr id="9" name="Rectangle 8">
            <a:hlinkClick r:id="rId2"/>
          </p:cNvPr>
          <p:cNvSpPr/>
          <p:nvPr/>
        </p:nvSpPr>
        <p:spPr>
          <a:xfrm>
            <a:off x="685800" y="6444808"/>
            <a:ext cx="10820400" cy="23774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200"/>
              </a:spcAft>
            </a:pPr>
            <a:r>
              <a:rPr sz="1300" b="1" i="0">
                <a:solidFill>
                  <a:srgbClr val="C4B48A"/>
                </a:solidFill>
                <a:latin typeface="Calibri"/>
              </a:rPr>
              <a:t>THE TEXT</a:t>
            </a:r>
          </a:p>
        </p:txBody>
      </p:sp>
      <p:sp>
        <p:nvSpPr>
          <p:cNvPr id="5" name="TextBox 4"/>
          <p:cNvSpPr txBox="1"/>
          <p:nvPr/>
        </p:nvSpPr>
        <p:spPr>
          <a:xfrm>
            <a:off x="685800" y="804672"/>
            <a:ext cx="10689920" cy="400000"/>
          </a:xfrm>
          <a:prstGeom prst="rect">
            <a:avLst/>
          </a:prstGeom>
          <a:noFill/>
        </p:spPr>
        <p:txBody>
          <a:bodyPr wrap="square">
            <a:spAutoFit/>
          </a:bodyPr>
          <a:lstStyle/>
          <a:p>
            <a:pPr>
              <a:spcAft>
                <a:spcPts val="200"/>
              </a:spcAft>
            </a:pPr>
            <a:r>
              <a:rPr sz="2600" b="1" i="0">
                <a:solidFill>
                  <a:srgbClr val="F4F1E8"/>
                </a:solidFill>
                <a:latin typeface="Calibri"/>
              </a:rPr>
              <a:t>John 3:31–36</a:t>
            </a:r>
          </a:p>
        </p:txBody>
      </p:sp>
      <p:sp>
        <p:nvSpPr>
          <p:cNvPr id="6" name="Rounded Rectangle 5"/>
          <p:cNvSpPr/>
          <p:nvPr/>
        </p:nvSpPr>
        <p:spPr>
          <a:xfrm>
            <a:off x="1000000" y="1450000"/>
            <a:ext cx="10200000" cy="47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200000" y="1650000"/>
            <a:ext cx="9800000" cy="4200000"/>
          </a:xfrm>
          <a:prstGeom prst="rect">
            <a:avLst/>
          </a:prstGeom>
          <a:noFill/>
        </p:spPr>
        <p:txBody>
          <a:bodyPr wrap="square">
            <a:spAutoFit/>
          </a:bodyPr>
          <a:lstStyle/>
          <a:p>
            <a:pPr>
              <a:spcAft>
                <a:spcPts val="200"/>
              </a:spcAft>
            </a:pPr>
            <a:r>
              <a:rPr sz="1500" b="0" i="1">
                <a:solidFill>
                  <a:srgbClr val="F4F1E8"/>
                </a:solidFill>
                <a:latin typeface="Calibri"/>
              </a:rPr>
              <a:t>“He who comes from above is above all. He who is of the earth belongs to the earth and speaks in an earthly way. He who comes from heaven is above all. He bears witness to what he has seen and heard, yet no one receives his testimony. Whoever receives his testimony sets his seal to this, that God is true.</a:t>
            </a:r>
          </a:p>
          <a:p>
            <a:pPr>
              <a:spcAft>
                <a:spcPts val="200"/>
              </a:spcAft>
            </a:pPr>
            <a:r>
              <a:rPr sz="400" b="0" i="0">
                <a:solidFill>
                  <a:srgbClr val="F4F1E8"/>
                </a:solidFill>
                <a:latin typeface="Calibri"/>
              </a:rPr>
              <a:t/>
            </a:r>
          </a:p>
          <a:p>
            <a:pPr>
              <a:spcAft>
                <a:spcPts val="200"/>
              </a:spcAft>
            </a:pPr>
            <a:r>
              <a:rPr sz="1500" b="0" i="1">
                <a:solidFill>
                  <a:srgbClr val="F4F1E8"/>
                </a:solidFill>
                <a:latin typeface="Calibri"/>
              </a:rPr>
              <a:t>For he whom God has sent utters the words of God, for he gives the Spirit without measure. The Father loves the Son and has given all things into his hand. Whoever believes in the Son has eternal life; whoever does not obey the Son shall not see life, but the wrath of God remains on him.”</a:t>
            </a:r>
          </a:p>
        </p:txBody>
      </p:sp>
      <p:sp>
        <p:nvSpPr>
          <p:cNvPr id="8" name="TextBox 7"/>
          <p:cNvSpPr txBox="1"/>
          <p:nvPr/>
        </p:nvSpPr>
        <p:spPr>
          <a:xfrm>
            <a:off x="685800" y="6444808"/>
            <a:ext cx="10820400" cy="237744"/>
          </a:xfrm>
          <a:prstGeom prst="rect">
            <a:avLst/>
          </a:prstGeom>
          <a:noFill/>
        </p:spPr>
        <p:txBody>
          <a:bodyPr wrap="square">
            <a:spAutoFit/>
          </a:bodyPr>
          <a:lstStyle/>
          <a:p>
            <a:pPr>
              <a:spcAft>
                <a:spcPts val="200"/>
              </a:spcAft>
            </a:pPr>
            <a:r>
              <a:rPr sz="1200" b="0" i="0">
                <a:solidFill>
                  <a:srgbClr val="C4B48A"/>
                </a:solidFill>
                <a:latin typeface="Calibri"/>
              </a:rPr>
              <a:t>John 3:31–36 ESV  ·  biblegateway.com</a:t>
            </a:r>
          </a:p>
        </p:txBody>
      </p:sp>
      <p:sp>
        <p:nvSpPr>
          <p:cNvPr id="9" name="Rectangle 8">
            <a:hlinkClick r:id="rId2"/>
          </p:cNvPr>
          <p:cNvSpPr/>
          <p:nvPr/>
        </p:nvSpPr>
        <p:spPr>
          <a:xfrm>
            <a:off x="685800" y="6444808"/>
            <a:ext cx="10820400" cy="23774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200"/>
              </a:spcAft>
            </a:pPr>
            <a:r>
              <a:rPr sz="1300" b="1" i="0">
                <a:solidFill>
                  <a:srgbClr val="C4B48A"/>
                </a:solidFill>
                <a:latin typeface="Calibri"/>
              </a:rPr>
              <a:t>ABOVE ALL</a:t>
            </a:r>
          </a:p>
        </p:txBody>
      </p:sp>
      <p:sp>
        <p:nvSpPr>
          <p:cNvPr id="5" name="TextBox 4"/>
          <p:cNvSpPr txBox="1"/>
          <p:nvPr/>
        </p:nvSpPr>
        <p:spPr>
          <a:xfrm>
            <a:off x="685800" y="680000"/>
            <a:ext cx="10689920" cy="300000"/>
          </a:xfrm>
          <a:prstGeom prst="rect">
            <a:avLst/>
          </a:prstGeom>
          <a:noFill/>
        </p:spPr>
        <p:txBody>
          <a:bodyPr wrap="square">
            <a:spAutoFit/>
          </a:bodyPr>
          <a:lstStyle/>
          <a:p>
            <a:pPr>
              <a:spcAft>
                <a:spcPts val="200"/>
              </a:spcAft>
            </a:pPr>
            <a:r>
              <a:rPr sz="2200" b="1" i="0">
                <a:solidFill>
                  <a:srgbClr val="F4F1E8"/>
                </a:solidFill>
                <a:latin typeface="Calibri"/>
              </a:rPr>
              <a:t>He who comes from above is above all</a:t>
            </a:r>
          </a:p>
        </p:txBody>
      </p:sp>
      <p:sp>
        <p:nvSpPr>
          <p:cNvPr id="6" name="Rounded Rectangle 5"/>
          <p:cNvSpPr/>
          <p:nvPr/>
        </p:nvSpPr>
        <p:spPr>
          <a:xfrm>
            <a:off x="685800" y="1100000"/>
            <a:ext cx="10820000" cy="51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80000" y="1220000"/>
            <a:ext cx="10400000" cy="4850000"/>
          </a:xfrm>
          <a:prstGeom prst="rect">
            <a:avLst/>
          </a:prstGeom>
          <a:noFill/>
        </p:spPr>
        <p:txBody>
          <a:bodyPr wrap="square">
            <a:spAutoFit/>
          </a:bodyPr>
          <a:lstStyle/>
          <a:p>
            <a:pPr>
              <a:spcAft>
                <a:spcPts val="200"/>
              </a:spcAft>
            </a:pPr>
            <a:r>
              <a:rPr sz="1600" b="0" i="0">
                <a:solidFill>
                  <a:srgbClr val="E7E2D4"/>
                </a:solidFill>
                <a:latin typeface="Calibri"/>
              </a:rPr>
              <a:t>Heavenly origin. He comes from above. John is of the earth.</a:t>
            </a:r>
          </a:p>
          <a:p>
            <a:pPr>
              <a:spcAft>
                <a:spcPts val="200"/>
              </a:spcAft>
            </a:pPr>
            <a:r>
              <a:rPr sz="600" b="0" i="0">
                <a:solidFill>
                  <a:srgbClr val="E7E2D4"/>
                </a:solidFill>
                <a:latin typeface="Calibri"/>
              </a:rPr>
              <a:t/>
            </a:r>
          </a:p>
          <a:p>
            <a:pPr>
              <a:spcAft>
                <a:spcPts val="200"/>
              </a:spcAft>
            </a:pPr>
            <a:r>
              <a:rPr sz="1600" b="0" i="0">
                <a:solidFill>
                  <a:srgbClr val="E7E2D4"/>
                </a:solidFill>
                <a:latin typeface="Calibri"/>
              </a:rPr>
              <a:t>Perfect testimony. He speaks what he has seen and heard. To reject him is to call God a liar.</a:t>
            </a:r>
          </a:p>
          <a:p>
            <a:pPr>
              <a:spcAft>
                <a:spcPts val="200"/>
              </a:spcAft>
            </a:pPr>
            <a:r>
              <a:rPr sz="600" b="0" i="0">
                <a:solidFill>
                  <a:srgbClr val="E7E2D4"/>
                </a:solidFill>
                <a:latin typeface="Calibri"/>
              </a:rPr>
              <a:t/>
            </a:r>
          </a:p>
          <a:p>
            <a:pPr>
              <a:spcAft>
                <a:spcPts val="200"/>
              </a:spcAft>
            </a:pPr>
            <a:r>
              <a:rPr sz="1600" b="0" i="0">
                <a:solidFill>
                  <a:srgbClr val="E7E2D4"/>
                </a:solidFill>
                <a:latin typeface="Calibri"/>
              </a:rPr>
              <a:t>The Spirit without measure. Jesus has the Spirit in infinite fullness.</a:t>
            </a:r>
          </a:p>
          <a:p>
            <a:pPr>
              <a:spcAft>
                <a:spcPts val="200"/>
              </a:spcAft>
            </a:pPr>
            <a:r>
              <a:rPr sz="600" b="0" i="0">
                <a:solidFill>
                  <a:srgbClr val="E7E2D4"/>
                </a:solidFill>
                <a:latin typeface="Calibri"/>
              </a:rPr>
              <a:t/>
            </a:r>
          </a:p>
          <a:p>
            <a:pPr>
              <a:spcAft>
                <a:spcPts val="200"/>
              </a:spcAft>
            </a:pPr>
            <a:r>
              <a:rPr sz="1600" b="0" i="0">
                <a:solidFill>
                  <a:srgbClr val="E7E2D4"/>
                </a:solidFill>
                <a:latin typeface="Calibri"/>
              </a:rPr>
              <a:t>All authority. The Father loves the Son and has given all things into his hand. Obey the Son!</a:t>
            </a:r>
          </a:p>
        </p:txBody>
      </p:sp>
      <p:sp>
        <p:nvSpPr>
          <p:cNvPr id="8" name="TextBox 7"/>
          <p:cNvSpPr txBox="1"/>
          <p:nvPr/>
        </p:nvSpPr>
        <p:spPr>
          <a:xfrm>
            <a:off x="685800" y="6444808"/>
            <a:ext cx="10820400" cy="237744"/>
          </a:xfrm>
          <a:prstGeom prst="rect">
            <a:avLst/>
          </a:prstGeom>
          <a:noFill/>
        </p:spPr>
        <p:txBody>
          <a:bodyPr wrap="square">
            <a:spAutoFit/>
          </a:bodyPr>
          <a:lstStyle/>
          <a:p>
            <a:pPr>
              <a:spcAft>
                <a:spcPts val="200"/>
              </a:spcAft>
            </a:pPr>
            <a:r>
              <a:rPr sz="1200" b="0" i="0">
                <a:solidFill>
                  <a:srgbClr val="C4B48A"/>
                </a:solidFill>
                <a:latin typeface="Calibri"/>
              </a:rPr>
              <a:t>John 3:31–35 ESV  ·  biblegateway.com</a:t>
            </a:r>
          </a:p>
        </p:txBody>
      </p:sp>
      <p:sp>
        <p:nvSpPr>
          <p:cNvPr id="9" name="Rectangle 8">
            <a:hlinkClick r:id="rId2"/>
          </p:cNvPr>
          <p:cNvSpPr/>
          <p:nvPr/>
        </p:nvSpPr>
        <p:spPr>
          <a:xfrm>
            <a:off x="685800" y="6444808"/>
            <a:ext cx="10820400" cy="23774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200"/>
              </a:spcAft>
            </a:pPr>
            <a:r>
              <a:rPr sz="1300" b="1" i="0">
                <a:solidFill>
                  <a:srgbClr val="C4B48A"/>
                </a:solidFill>
                <a:latin typeface="Calibri"/>
              </a:rPr>
              <a:t>THE WRATH</a:t>
            </a:r>
          </a:p>
        </p:txBody>
      </p:sp>
      <p:sp>
        <p:nvSpPr>
          <p:cNvPr id="5" name="TextBox 4"/>
          <p:cNvSpPr txBox="1"/>
          <p:nvPr/>
        </p:nvSpPr>
        <p:spPr>
          <a:xfrm>
            <a:off x="685800" y="680000"/>
            <a:ext cx="10689920" cy="300000"/>
          </a:xfrm>
          <a:prstGeom prst="rect">
            <a:avLst/>
          </a:prstGeom>
          <a:noFill/>
        </p:spPr>
        <p:txBody>
          <a:bodyPr wrap="square">
            <a:spAutoFit/>
          </a:bodyPr>
          <a:lstStyle/>
          <a:p>
            <a:pPr>
              <a:spcAft>
                <a:spcPts val="200"/>
              </a:spcAft>
            </a:pPr>
            <a:r>
              <a:rPr sz="2200" b="1" i="0">
                <a:solidFill>
                  <a:srgbClr val="F4F1E8"/>
                </a:solidFill>
                <a:latin typeface="Calibri"/>
              </a:rPr>
              <a:t>The wrath of God remains on him</a:t>
            </a:r>
          </a:p>
        </p:txBody>
      </p:sp>
      <p:sp>
        <p:nvSpPr>
          <p:cNvPr id="6" name="Rounded Rectangle 5"/>
          <p:cNvSpPr/>
          <p:nvPr/>
        </p:nvSpPr>
        <p:spPr>
          <a:xfrm>
            <a:off x="685800" y="1100000"/>
            <a:ext cx="10820000" cy="51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80000" y="1220000"/>
            <a:ext cx="10400000" cy="4850000"/>
          </a:xfrm>
          <a:prstGeom prst="rect">
            <a:avLst/>
          </a:prstGeom>
          <a:noFill/>
        </p:spPr>
        <p:txBody>
          <a:bodyPr wrap="square">
            <a:spAutoFit/>
          </a:bodyPr>
          <a:lstStyle/>
          <a:p>
            <a:pPr>
              <a:spcAft>
                <a:spcPts val="200"/>
              </a:spcAft>
            </a:pPr>
            <a:r>
              <a:rPr sz="1600" b="0" i="0">
                <a:solidFill>
                  <a:srgbClr val="E7E2D4"/>
                </a:solidFill>
                <a:latin typeface="Calibri"/>
              </a:rPr>
              <a:t>“Whoever believes in the Son has eternal life.” Present tense. It is now.</a:t>
            </a:r>
          </a:p>
          <a:p>
            <a:pPr>
              <a:spcAft>
                <a:spcPts val="200"/>
              </a:spcAft>
            </a:pPr>
            <a:r>
              <a:rPr sz="600" b="0" i="0">
                <a:solidFill>
                  <a:srgbClr val="E7E2D4"/>
                </a:solidFill>
                <a:latin typeface="Calibri"/>
              </a:rPr>
              <a:t/>
            </a:r>
          </a:p>
          <a:p>
            <a:pPr>
              <a:spcAft>
                <a:spcPts val="200"/>
              </a:spcAft>
            </a:pPr>
            <a:r>
              <a:rPr sz="1600" b="0" i="0">
                <a:solidFill>
                  <a:srgbClr val="E7E2D4"/>
                </a:solidFill>
                <a:latin typeface="Calibri"/>
              </a:rPr>
              <a:t>“Whoever does not obey the Son shall not see life, but the wrath of God remains on him.”</a:t>
            </a:r>
          </a:p>
          <a:p>
            <a:pPr>
              <a:spcAft>
                <a:spcPts val="200"/>
              </a:spcAft>
            </a:pPr>
            <a:r>
              <a:rPr sz="600" b="0" i="0">
                <a:solidFill>
                  <a:srgbClr val="E7E2D4"/>
                </a:solidFill>
                <a:latin typeface="Calibri"/>
              </a:rPr>
              <a:t/>
            </a:r>
          </a:p>
          <a:p>
            <a:pPr>
              <a:spcAft>
                <a:spcPts val="200"/>
              </a:spcAft>
            </a:pPr>
            <a:r>
              <a:rPr sz="1600" b="0" i="0">
                <a:solidFill>
                  <a:srgbClr val="E7E2D4"/>
                </a:solidFill>
                <a:latin typeface="Calibri"/>
              </a:rPr>
              <a:t>“Remains” is the key. Unbelief is not waiting for a future verdict. Wrath is already the default state, as “condemned already” was last week.</a:t>
            </a:r>
          </a:p>
          <a:p>
            <a:pPr>
              <a:spcAft>
                <a:spcPts val="200"/>
              </a:spcAft>
            </a:pPr>
            <a:r>
              <a:rPr sz="600" b="0" i="0">
                <a:solidFill>
                  <a:srgbClr val="E7E2D4"/>
                </a:solidFill>
                <a:latin typeface="Calibri"/>
              </a:rPr>
              <a:t/>
            </a:r>
          </a:p>
          <a:p>
            <a:pPr>
              <a:spcAft>
                <a:spcPts val="200"/>
              </a:spcAft>
            </a:pPr>
            <a:r>
              <a:rPr sz="1600" b="0" i="0">
                <a:solidFill>
                  <a:srgbClr val="E7E2D4"/>
                </a:solidFill>
                <a:latin typeface="Calibri"/>
              </a:rPr>
              <a:t>A good God gets angry at evil. The light has come. The one who rejects it remains under wrath.</a:t>
            </a:r>
          </a:p>
        </p:txBody>
      </p:sp>
      <p:sp>
        <p:nvSpPr>
          <p:cNvPr id="8" name="TextBox 7"/>
          <p:cNvSpPr txBox="1"/>
          <p:nvPr/>
        </p:nvSpPr>
        <p:spPr>
          <a:xfrm>
            <a:off x="685800" y="6444808"/>
            <a:ext cx="10820400" cy="237744"/>
          </a:xfrm>
          <a:prstGeom prst="rect">
            <a:avLst/>
          </a:prstGeom>
          <a:noFill/>
        </p:spPr>
        <p:txBody>
          <a:bodyPr wrap="square">
            <a:spAutoFit/>
          </a:bodyPr>
          <a:lstStyle/>
          <a:p>
            <a:pPr>
              <a:spcAft>
                <a:spcPts val="200"/>
              </a:spcAft>
            </a:pPr>
            <a:r>
              <a:rPr sz="1200" b="0" i="0">
                <a:solidFill>
                  <a:srgbClr val="C4B48A"/>
                </a:solidFill>
                <a:latin typeface="Calibri"/>
              </a:rPr>
              <a:t>John 3:36 ESV  ·  biblegateway.com</a:t>
            </a:r>
          </a:p>
        </p:txBody>
      </p:sp>
      <p:sp>
        <p:nvSpPr>
          <p:cNvPr id="9" name="Rectangle 8">
            <a:hlinkClick r:id="rId2"/>
          </p:cNvPr>
          <p:cNvSpPr/>
          <p:nvPr/>
        </p:nvSpPr>
        <p:spPr>
          <a:xfrm>
            <a:off x="685800" y="6444808"/>
            <a:ext cx="10820400" cy="23774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200"/>
              </a:spcAft>
            </a:pPr>
            <a:r>
              <a:rPr sz="1300" b="1" i="0">
                <a:solidFill>
                  <a:srgbClr val="C4B48A"/>
                </a:solidFill>
                <a:latin typeface="Calibri"/>
              </a:rPr>
              <a:t>VIDEO</a:t>
            </a:r>
          </a:p>
        </p:txBody>
      </p:sp>
      <p:sp>
        <p:nvSpPr>
          <p:cNvPr id="5" name="TextBox 4"/>
          <p:cNvSpPr txBox="1"/>
          <p:nvPr/>
        </p:nvSpPr>
        <p:spPr>
          <a:xfrm>
            <a:off x="685800" y="804672"/>
            <a:ext cx="10689920" cy="400000"/>
          </a:xfrm>
          <a:prstGeom prst="rect">
            <a:avLst/>
          </a:prstGeom>
          <a:noFill/>
        </p:spPr>
        <p:txBody>
          <a:bodyPr wrap="square">
            <a:spAutoFit/>
          </a:bodyPr>
          <a:lstStyle/>
          <a:p>
            <a:pPr>
              <a:spcAft>
                <a:spcPts val="200"/>
              </a:spcAft>
            </a:pPr>
            <a:r>
              <a:rPr sz="2600" b="1" i="0">
                <a:solidFill>
                  <a:srgbClr val="F4F1E8"/>
                </a:solidFill>
                <a:latin typeface="Calibri"/>
              </a:rPr>
              <a:t>The Gospel of John — Visual Bible</a:t>
            </a:r>
          </a:p>
        </p:txBody>
      </p:sp>
      <p:pic>
        <p:nvPicPr>
          <p:cNvPr id="6" name="Picture 5" descr="vb-play.jpg">
            <a:hlinkClick r:id="rId3"/>
          </p:cNvPr>
          <p:cNvPicPr>
            <a:picLocks noChangeAspect="1"/>
          </p:cNvPicPr>
          <p:nvPr/>
        </p:nvPicPr>
        <p:blipFill>
          <a:blip r:embed="rId2"/>
          <a:stretch>
            <a:fillRect/>
          </a:stretch>
        </p:blipFill>
        <p:spPr>
          <a:xfrm>
            <a:off x="685800" y="1508760"/>
            <a:ext cx="5852160" cy="3291840"/>
          </a:xfrm>
          <a:prstGeom prst="rect">
            <a:avLst/>
          </a:prstGeom>
        </p:spPr>
      </p:pic>
      <p:sp>
        <p:nvSpPr>
          <p:cNvPr id="7" name="Rounded Rectangle 6"/>
          <p:cNvSpPr/>
          <p:nvPr/>
        </p:nvSpPr>
        <p:spPr>
          <a:xfrm>
            <a:off x="6766560" y="1508760"/>
            <a:ext cx="4709160" cy="329184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949440" y="1691640"/>
            <a:ext cx="4343400" cy="365760"/>
          </a:xfrm>
          <a:prstGeom prst="rect">
            <a:avLst/>
          </a:prstGeom>
          <a:noFill/>
        </p:spPr>
        <p:txBody>
          <a:bodyPr wrap="square">
            <a:spAutoFit/>
          </a:bodyPr>
          <a:lstStyle/>
          <a:p>
            <a:pPr>
              <a:spcAft>
                <a:spcPts val="200"/>
              </a:spcAft>
            </a:pPr>
            <a:r>
              <a:rPr sz="1600" b="1" i="0">
                <a:solidFill>
                  <a:srgbClr val="C4B48A"/>
                </a:solidFill>
                <a:latin typeface="Calibri"/>
              </a:rPr>
              <a:t>Visual Bible</a:t>
            </a:r>
          </a:p>
        </p:txBody>
      </p:sp>
      <p:sp>
        <p:nvSpPr>
          <p:cNvPr id="9" name="TextBox 8"/>
          <p:cNvSpPr txBox="1"/>
          <p:nvPr/>
        </p:nvSpPr>
        <p:spPr>
          <a:xfrm>
            <a:off x="6949440" y="2103120"/>
            <a:ext cx="4343400" cy="1200000"/>
          </a:xfrm>
          <a:prstGeom prst="rect">
            <a:avLst/>
          </a:prstGeom>
          <a:noFill/>
        </p:spPr>
        <p:txBody>
          <a:bodyPr wrap="square">
            <a:spAutoFit/>
          </a:bodyPr>
          <a:lstStyle/>
          <a:p>
            <a:pPr>
              <a:spcAft>
                <a:spcPts val="200"/>
              </a:spcAft>
            </a:pPr>
            <a:r>
              <a:rPr sz="1600" b="0" i="0">
                <a:solidFill>
                  <a:srgbClr val="E7E2D4"/>
                </a:solidFill>
                <a:latin typeface="Calibri"/>
              </a:rPr>
              <a:t>He must increase. Queued to John 3:22.</a:t>
            </a:r>
          </a:p>
        </p:txBody>
      </p:sp>
      <p:sp>
        <p:nvSpPr>
          <p:cNvPr id="10" name="TextBox 9"/>
          <p:cNvSpPr txBox="1"/>
          <p:nvPr/>
        </p:nvSpPr>
        <p:spPr>
          <a:xfrm>
            <a:off x="6949440" y="3600000"/>
            <a:ext cx="4343400" cy="700000"/>
          </a:xfrm>
          <a:prstGeom prst="rect">
            <a:avLst/>
          </a:prstGeom>
          <a:noFill/>
        </p:spPr>
        <p:txBody>
          <a:bodyPr wrap="square">
            <a:spAutoFit/>
          </a:bodyPr>
          <a:lstStyle/>
          <a:p>
            <a:pPr>
              <a:spcAft>
                <a:spcPts val="200"/>
              </a:spcAft>
            </a:pPr>
            <a:r>
              <a:rPr sz="1400" b="0" i="0">
                <a:solidFill>
                  <a:srgbClr val="C4B48A"/>
                </a:solidFill>
                <a:latin typeface="Calibri"/>
              </a:rPr>
              <a:t>Play on YouTube</a:t>
            </a:r>
          </a:p>
          <a:p>
            <a:pPr>
              <a:spcAft>
                <a:spcPts val="200"/>
              </a:spcAft>
            </a:pPr>
            <a:r>
              <a:rPr sz="1400" b="0" i="0">
                <a:solidFill>
                  <a:srgbClr val="C4B48A"/>
                </a:solidFill>
                <a:latin typeface="Calibri"/>
              </a:rPr>
              <a:t>youtu.be/-k0D_qFPb4o?t=1401</a:t>
            </a:r>
          </a:p>
        </p:txBody>
      </p:sp>
      <p:sp>
        <p:nvSpPr>
          <p:cNvPr id="11" name="Rounded Rectangle 10">
            <a:hlinkClick r:id="rId3"/>
          </p:cNvPr>
          <p:cNvSpPr/>
          <p:nvPr/>
        </p:nvSpPr>
        <p:spPr>
          <a:xfrm>
            <a:off x="7000000" y="4200000"/>
            <a:ext cx="2200000" cy="500000"/>
          </a:xfrm>
          <a:prstGeom prst="round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r>
              <a:rPr sz="1600" b="1">
                <a:solidFill>
                  <a:srgbClr val="2C3324"/>
                </a:solidFill>
                <a:latin typeface="Calibri"/>
              </a:rPr>
              <a:t>▶  Play video</a:t>
            </a:r>
          </a:p>
        </p:txBody>
      </p:sp>
      <p:sp>
        <p:nvSpPr>
          <p:cNvPr id="12" name="TextBox 11"/>
          <p:cNvSpPr txBox="1"/>
          <p:nvPr/>
        </p:nvSpPr>
        <p:spPr>
          <a:xfrm>
            <a:off x="685800" y="6444808"/>
            <a:ext cx="10820400" cy="237744"/>
          </a:xfrm>
          <a:prstGeom prst="rect">
            <a:avLst/>
          </a:prstGeom>
          <a:noFill/>
        </p:spPr>
        <p:txBody>
          <a:bodyPr wrap="square">
            <a:spAutoFit/>
          </a:bodyPr>
          <a:lstStyle/>
          <a:p>
            <a:pPr>
              <a:spcAft>
                <a:spcPts val="200"/>
              </a:spcAft>
            </a:pPr>
            <a:r>
              <a:rPr sz="1200" b="0" i="0">
                <a:solidFill>
                  <a:srgbClr val="C4B48A"/>
                </a:solidFill>
                <a:latin typeface="Calibri"/>
              </a:rPr>
              <a:t>Click the preview  ·  starts at 23:21  ·  opens on YouTube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200"/>
              </a:spcAft>
            </a:pPr>
            <a:r>
              <a:rPr sz="1300" b="1" i="0">
                <a:solidFill>
                  <a:srgbClr val="C4B48A"/>
                </a:solidFill>
                <a:latin typeface="Calibri"/>
              </a:rPr>
              <a:t>FOR REFLECTION</a:t>
            </a:r>
          </a:p>
        </p:txBody>
      </p:sp>
      <p:sp>
        <p:nvSpPr>
          <p:cNvPr id="5" name="TextBox 4"/>
          <p:cNvSpPr txBox="1"/>
          <p:nvPr/>
        </p:nvSpPr>
        <p:spPr>
          <a:xfrm>
            <a:off x="685800" y="680000"/>
            <a:ext cx="10689920" cy="300000"/>
          </a:xfrm>
          <a:prstGeom prst="rect">
            <a:avLst/>
          </a:prstGeom>
          <a:noFill/>
        </p:spPr>
        <p:txBody>
          <a:bodyPr wrap="square">
            <a:spAutoFit/>
          </a:bodyPr>
          <a:lstStyle/>
          <a:p>
            <a:pPr>
              <a:spcAft>
                <a:spcPts val="200"/>
              </a:spcAft>
            </a:pPr>
            <a:r>
              <a:rPr sz="2200" b="1" i="0">
                <a:solidFill>
                  <a:srgbClr val="F4F1E8"/>
                </a:solidFill>
                <a:latin typeface="Calibri"/>
              </a:rPr>
              <a:t>Questions for the class</a:t>
            </a:r>
          </a:p>
        </p:txBody>
      </p:sp>
      <p:sp>
        <p:nvSpPr>
          <p:cNvPr id="6" name="Rounded Rectangle 5"/>
          <p:cNvSpPr/>
          <p:nvPr/>
        </p:nvSpPr>
        <p:spPr>
          <a:xfrm>
            <a:off x="685800" y="1100000"/>
            <a:ext cx="10820000" cy="51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80000" y="1220000"/>
            <a:ext cx="10400000" cy="4850000"/>
          </a:xfrm>
          <a:prstGeom prst="rect">
            <a:avLst/>
          </a:prstGeom>
          <a:noFill/>
        </p:spPr>
        <p:txBody>
          <a:bodyPr wrap="square">
            <a:spAutoFit/>
          </a:bodyPr>
          <a:lstStyle/>
          <a:p>
            <a:pPr>
              <a:spcAft>
                <a:spcPts val="200"/>
              </a:spcAft>
            </a:pPr>
            <a:r>
              <a:rPr sz="1600" b="0" i="0">
                <a:solidFill>
                  <a:srgbClr val="E7E2D4"/>
                </a:solidFill>
                <a:latin typeface="Calibri"/>
              </a:rPr>
              <a:t>1. John’s joy was complete when people left him for Jesus. Where do you still want to increase?</a:t>
            </a:r>
          </a:p>
          <a:p>
            <a:pPr>
              <a:spcAft>
                <a:spcPts val="200"/>
              </a:spcAft>
            </a:pPr>
            <a:r>
              <a:rPr sz="600" b="0" i="0">
                <a:solidFill>
                  <a:srgbClr val="E7E2D4"/>
                </a:solidFill>
                <a:latin typeface="Calibri"/>
              </a:rPr>
              <a:t/>
            </a:r>
          </a:p>
          <a:p>
            <a:pPr>
              <a:spcAft>
                <a:spcPts val="200"/>
              </a:spcAft>
            </a:pPr>
            <a:r>
              <a:rPr sz="1600" b="0" i="0">
                <a:solidFill>
                  <a:srgbClr val="E7E2D4"/>
                </a:solidFill>
                <a:latin typeface="Calibri"/>
              </a:rPr>
              <a:t>2. “A person cannot receive even one thing unless it is given him from heaven.” How does that free you from comparing ministries or outcomes?</a:t>
            </a:r>
          </a:p>
          <a:p>
            <a:pPr>
              <a:spcAft>
                <a:spcPts val="200"/>
              </a:spcAft>
            </a:pPr>
            <a:r>
              <a:rPr sz="600" b="0" i="0">
                <a:solidFill>
                  <a:srgbClr val="E7E2D4"/>
                </a:solidFill>
                <a:latin typeface="Calibri"/>
              </a:rPr>
              <a:t/>
            </a:r>
          </a:p>
          <a:p>
            <a:pPr>
              <a:spcAft>
                <a:spcPts val="200"/>
              </a:spcAft>
            </a:pPr>
            <a:r>
              <a:rPr sz="1600" b="0" i="0">
                <a:solidFill>
                  <a:srgbClr val="E7E2D4"/>
                </a:solidFill>
                <a:latin typeface="Calibri"/>
              </a:rPr>
              <a:t>3. “The wrath of God remains on him.” What does “remains” say about the present state of unbelief?</a:t>
            </a:r>
          </a:p>
          <a:p>
            <a:pPr>
              <a:spcAft>
                <a:spcPts val="200"/>
              </a:spcAft>
            </a:pPr>
            <a:r>
              <a:rPr sz="600" b="0" i="0">
                <a:solidFill>
                  <a:srgbClr val="E7E2D4"/>
                </a:solidFill>
                <a:latin typeface="Calibri"/>
              </a:rPr>
              <a:t/>
            </a:r>
          </a:p>
          <a:p>
            <a:pPr>
              <a:spcAft>
                <a:spcPts val="200"/>
              </a:spcAft>
            </a:pPr>
            <a:r>
              <a:rPr sz="1600" b="0" i="0">
                <a:solidFill>
                  <a:srgbClr val="E7E2D4"/>
                </a:solidFill>
                <a:latin typeface="Calibri"/>
              </a:rPr>
              <a:t>4. Jesus has the Spirit without measure. What difference does that make for how you hear his words?</a:t>
            </a:r>
          </a:p>
        </p:txBody>
      </p:sp>
      <p:sp>
        <p:nvSpPr>
          <p:cNvPr id="8" name="TextBox 7"/>
          <p:cNvSpPr txBox="1"/>
          <p:nvPr/>
        </p:nvSpPr>
        <p:spPr>
          <a:xfrm>
            <a:off x="685800" y="6444808"/>
            <a:ext cx="10820400" cy="237744"/>
          </a:xfrm>
          <a:prstGeom prst="rect">
            <a:avLst/>
          </a:prstGeom>
          <a:noFill/>
        </p:spPr>
        <p:txBody>
          <a:bodyPr wrap="square">
            <a:spAutoFit/>
          </a:bodyPr>
          <a:lstStyle/>
          <a:p>
            <a:pPr>
              <a:spcAft>
                <a:spcPts val="200"/>
              </a:spcAft>
            </a:pPr>
            <a:r>
              <a:rPr sz="1200" b="0" i="0">
                <a:solidFill>
                  <a:srgbClr val="C4B48A"/>
                </a:solidFill>
                <a:latin typeface="Calibri"/>
              </a:rPr>
              <a:t>John 3:22–36</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200"/>
              </a:spcAft>
            </a:pPr>
            <a:r>
              <a:rPr sz="1300" b="1" i="0">
                <a:solidFill>
                  <a:srgbClr val="C4B48A"/>
                </a:solidFill>
                <a:latin typeface="Calibri"/>
              </a:rPr>
              <a:t>SO THAT YOU MAY BELIEVE</a:t>
            </a:r>
          </a:p>
        </p:txBody>
      </p:sp>
      <p:sp>
        <p:nvSpPr>
          <p:cNvPr id="5" name="TextBox 4"/>
          <p:cNvSpPr txBox="1"/>
          <p:nvPr/>
        </p:nvSpPr>
        <p:spPr>
          <a:xfrm>
            <a:off x="685800" y="700000"/>
            <a:ext cx="10689920" cy="360000"/>
          </a:xfrm>
          <a:prstGeom prst="rect">
            <a:avLst/>
          </a:prstGeom>
          <a:noFill/>
        </p:spPr>
        <p:txBody>
          <a:bodyPr wrap="square">
            <a:spAutoFit/>
          </a:bodyPr>
          <a:lstStyle/>
          <a:p>
            <a:pPr>
              <a:spcAft>
                <a:spcPts val="200"/>
              </a:spcAft>
            </a:pPr>
            <a:r>
              <a:rPr sz="2400" b="1" i="0">
                <a:solidFill>
                  <a:srgbClr val="F4F1E8"/>
                </a:solidFill>
                <a:latin typeface="Calibri"/>
              </a:rPr>
              <a:t>Four questions this passage answers</a:t>
            </a:r>
          </a:p>
        </p:txBody>
      </p:sp>
      <p:sp>
        <p:nvSpPr>
          <p:cNvPr id="6" name="Rounded Rectangle 5"/>
          <p:cNvSpPr/>
          <p:nvPr/>
        </p:nvSpPr>
        <p:spPr>
          <a:xfrm>
            <a:off x="685800" y="1180000"/>
            <a:ext cx="10820000" cy="118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80000" y="1260000"/>
            <a:ext cx="10400000" cy="320000"/>
          </a:xfrm>
          <a:prstGeom prst="rect">
            <a:avLst/>
          </a:prstGeom>
          <a:noFill/>
        </p:spPr>
        <p:txBody>
          <a:bodyPr wrap="square">
            <a:spAutoFit/>
          </a:bodyPr>
          <a:lstStyle/>
          <a:p>
            <a:pPr>
              <a:spcAft>
                <a:spcPts val="200"/>
              </a:spcAft>
            </a:pPr>
            <a:r>
              <a:rPr sz="1600" b="1" i="0">
                <a:solidFill>
                  <a:srgbClr val="C4B48A"/>
                </a:solidFill>
                <a:latin typeface="Calibri"/>
              </a:rPr>
              <a:t>Who is He?</a:t>
            </a:r>
          </a:p>
        </p:txBody>
      </p:sp>
      <p:sp>
        <p:nvSpPr>
          <p:cNvPr id="8" name="TextBox 7"/>
          <p:cNvSpPr txBox="1"/>
          <p:nvPr/>
        </p:nvSpPr>
        <p:spPr>
          <a:xfrm>
            <a:off x="880000" y="1600000"/>
            <a:ext cx="10400000" cy="640000"/>
          </a:xfrm>
          <a:prstGeom prst="rect">
            <a:avLst/>
          </a:prstGeom>
          <a:noFill/>
        </p:spPr>
        <p:txBody>
          <a:bodyPr wrap="square">
            <a:spAutoFit/>
          </a:bodyPr>
          <a:lstStyle/>
          <a:p>
            <a:pPr>
              <a:spcAft>
                <a:spcPts val="200"/>
              </a:spcAft>
            </a:pPr>
            <a:r>
              <a:rPr sz="1600" b="0" i="0">
                <a:solidFill>
                  <a:srgbClr val="E7E2D4"/>
                </a:solidFill>
                <a:latin typeface="Calibri"/>
              </a:rPr>
              <a:t>The one from above, above all. The bridegroom. The Son into whose hand all things are given.</a:t>
            </a:r>
          </a:p>
        </p:txBody>
      </p:sp>
      <p:sp>
        <p:nvSpPr>
          <p:cNvPr id="9" name="Rounded Rectangle 8"/>
          <p:cNvSpPr/>
          <p:nvPr/>
        </p:nvSpPr>
        <p:spPr>
          <a:xfrm>
            <a:off x="685800" y="2460000"/>
            <a:ext cx="10820000" cy="118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80000" y="2540000"/>
            <a:ext cx="10400000" cy="320000"/>
          </a:xfrm>
          <a:prstGeom prst="rect">
            <a:avLst/>
          </a:prstGeom>
          <a:noFill/>
        </p:spPr>
        <p:txBody>
          <a:bodyPr wrap="square">
            <a:spAutoFit/>
          </a:bodyPr>
          <a:lstStyle/>
          <a:p>
            <a:pPr>
              <a:spcAft>
                <a:spcPts val="200"/>
              </a:spcAft>
            </a:pPr>
            <a:r>
              <a:rPr sz="1600" b="1" i="0">
                <a:solidFill>
                  <a:srgbClr val="C4B48A"/>
                </a:solidFill>
                <a:latin typeface="Calibri"/>
              </a:rPr>
              <a:t>What did He come to do?</a:t>
            </a:r>
          </a:p>
        </p:txBody>
      </p:sp>
      <p:sp>
        <p:nvSpPr>
          <p:cNvPr id="11" name="TextBox 10"/>
          <p:cNvSpPr txBox="1"/>
          <p:nvPr/>
        </p:nvSpPr>
        <p:spPr>
          <a:xfrm>
            <a:off x="880000" y="2880000"/>
            <a:ext cx="10400000" cy="640000"/>
          </a:xfrm>
          <a:prstGeom prst="rect">
            <a:avLst/>
          </a:prstGeom>
          <a:noFill/>
        </p:spPr>
        <p:txBody>
          <a:bodyPr wrap="square">
            <a:spAutoFit/>
          </a:bodyPr>
          <a:lstStyle/>
          <a:p>
            <a:pPr>
              <a:spcAft>
                <a:spcPts val="200"/>
              </a:spcAft>
            </a:pPr>
            <a:r>
              <a:rPr sz="1600" b="0" i="0">
                <a:solidFill>
                  <a:srgbClr val="E7E2D4"/>
                </a:solidFill>
                <a:latin typeface="Calibri"/>
              </a:rPr>
              <a:t>To take the bride. To speak the words of God. To give the Spirit without measure.</a:t>
            </a:r>
          </a:p>
        </p:txBody>
      </p:sp>
      <p:sp>
        <p:nvSpPr>
          <p:cNvPr id="12" name="Rounded Rectangle 11"/>
          <p:cNvSpPr/>
          <p:nvPr/>
        </p:nvSpPr>
        <p:spPr>
          <a:xfrm>
            <a:off x="685800" y="3740000"/>
            <a:ext cx="10820000" cy="118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80000" y="3820000"/>
            <a:ext cx="10400000" cy="320000"/>
          </a:xfrm>
          <a:prstGeom prst="rect">
            <a:avLst/>
          </a:prstGeom>
          <a:noFill/>
        </p:spPr>
        <p:txBody>
          <a:bodyPr wrap="square">
            <a:spAutoFit/>
          </a:bodyPr>
          <a:lstStyle/>
          <a:p>
            <a:pPr>
              <a:spcAft>
                <a:spcPts val="200"/>
              </a:spcAft>
            </a:pPr>
            <a:r>
              <a:rPr sz="1600" b="1" i="0">
                <a:solidFill>
                  <a:srgbClr val="C4B48A"/>
                </a:solidFill>
                <a:latin typeface="Calibri"/>
              </a:rPr>
              <a:t>What does He offer?</a:t>
            </a:r>
          </a:p>
        </p:txBody>
      </p:sp>
      <p:sp>
        <p:nvSpPr>
          <p:cNvPr id="14" name="TextBox 13"/>
          <p:cNvSpPr txBox="1"/>
          <p:nvPr/>
        </p:nvSpPr>
        <p:spPr>
          <a:xfrm>
            <a:off x="880000" y="4160000"/>
            <a:ext cx="10400000" cy="640000"/>
          </a:xfrm>
          <a:prstGeom prst="rect">
            <a:avLst/>
          </a:prstGeom>
          <a:noFill/>
        </p:spPr>
        <p:txBody>
          <a:bodyPr wrap="square">
            <a:spAutoFit/>
          </a:bodyPr>
          <a:lstStyle/>
          <a:p>
            <a:pPr>
              <a:spcAft>
                <a:spcPts val="200"/>
              </a:spcAft>
            </a:pPr>
            <a:r>
              <a:rPr sz="1600" b="0" i="0">
                <a:solidFill>
                  <a:srgbClr val="E7E2D4"/>
                </a:solidFill>
                <a:latin typeface="Calibri"/>
              </a:rPr>
              <a:t>Eternal life now. Joy that is complete when he increases.</a:t>
            </a:r>
          </a:p>
        </p:txBody>
      </p:sp>
      <p:sp>
        <p:nvSpPr>
          <p:cNvPr id="15" name="Rounded Rectangle 14"/>
          <p:cNvSpPr/>
          <p:nvPr/>
        </p:nvSpPr>
        <p:spPr>
          <a:xfrm>
            <a:off x="685800" y="5020000"/>
            <a:ext cx="10820000" cy="118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80000" y="5100000"/>
            <a:ext cx="10400000" cy="320000"/>
          </a:xfrm>
          <a:prstGeom prst="rect">
            <a:avLst/>
          </a:prstGeom>
          <a:noFill/>
        </p:spPr>
        <p:txBody>
          <a:bodyPr wrap="square">
            <a:spAutoFit/>
          </a:bodyPr>
          <a:lstStyle/>
          <a:p>
            <a:pPr>
              <a:spcAft>
                <a:spcPts val="200"/>
              </a:spcAft>
            </a:pPr>
            <a:r>
              <a:rPr sz="1600" b="1" i="0">
                <a:solidFill>
                  <a:srgbClr val="C4B48A"/>
                </a:solidFill>
                <a:latin typeface="Calibri"/>
              </a:rPr>
              <a:t>How do you receive it?</a:t>
            </a:r>
          </a:p>
        </p:txBody>
      </p:sp>
      <p:sp>
        <p:nvSpPr>
          <p:cNvPr id="17" name="TextBox 16"/>
          <p:cNvSpPr txBox="1"/>
          <p:nvPr/>
        </p:nvSpPr>
        <p:spPr>
          <a:xfrm>
            <a:off x="880000" y="5440000"/>
            <a:ext cx="10400000" cy="640000"/>
          </a:xfrm>
          <a:prstGeom prst="rect">
            <a:avLst/>
          </a:prstGeom>
          <a:noFill/>
        </p:spPr>
        <p:txBody>
          <a:bodyPr wrap="square">
            <a:spAutoFit/>
          </a:bodyPr>
          <a:lstStyle/>
          <a:p>
            <a:pPr>
              <a:spcAft>
                <a:spcPts val="200"/>
              </a:spcAft>
            </a:pPr>
            <a:r>
              <a:rPr sz="1600" b="0" i="0">
                <a:solidFill>
                  <a:srgbClr val="E7E2D4"/>
                </a:solidFill>
                <a:latin typeface="Calibri"/>
              </a:rPr>
              <a:t>By believing in the Son. Unbelief leaves the wrath of God remaining.</a:t>
            </a:r>
          </a:p>
        </p:txBody>
      </p:sp>
      <p:sp>
        <p:nvSpPr>
          <p:cNvPr id="18" name="TextBox 17"/>
          <p:cNvSpPr txBox="1"/>
          <p:nvPr/>
        </p:nvSpPr>
        <p:spPr>
          <a:xfrm>
            <a:off x="685800" y="6444808"/>
            <a:ext cx="10820400" cy="237744"/>
          </a:xfrm>
          <a:prstGeom prst="rect">
            <a:avLst/>
          </a:prstGeom>
          <a:noFill/>
        </p:spPr>
        <p:txBody>
          <a:bodyPr wrap="square">
            <a:spAutoFit/>
          </a:bodyPr>
          <a:lstStyle/>
          <a:p>
            <a:pPr>
              <a:spcAft>
                <a:spcPts val="200"/>
              </a:spcAft>
            </a:pPr>
            <a:r>
              <a:rPr sz="1200" b="0" i="0">
                <a:solidFill>
                  <a:srgbClr val="C4B48A"/>
                </a:solidFill>
                <a:latin typeface="Calibri"/>
              </a:rPr>
              <a:t>John 20:31  ·  biblegateway.com</a:t>
            </a:r>
          </a:p>
        </p:txBody>
      </p:sp>
      <p:sp>
        <p:nvSpPr>
          <p:cNvPr id="19" name="Rectangle 18">
            <a:hlinkClick r:id="rId2"/>
          </p:cNvPr>
          <p:cNvSpPr/>
          <p:nvPr/>
        </p:nvSpPr>
        <p:spPr>
          <a:xfrm>
            <a:off x="685800" y="6444808"/>
            <a:ext cx="10820400" cy="23774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200"/>
              </a:spcAft>
            </a:pPr>
            <a:r>
              <a:rPr sz="1300" b="1" i="0">
                <a:solidFill>
                  <a:srgbClr val="C4B48A"/>
                </a:solidFill>
                <a:latin typeface="Calibri"/>
              </a:rPr>
              <a:t>CLOSE</a:t>
            </a:r>
          </a:p>
        </p:txBody>
      </p:sp>
      <p:sp>
        <p:nvSpPr>
          <p:cNvPr id="5" name="TextBox 4"/>
          <p:cNvSpPr txBox="1"/>
          <p:nvPr/>
        </p:nvSpPr>
        <p:spPr>
          <a:xfrm>
            <a:off x="685800" y="804672"/>
            <a:ext cx="10689920" cy="400000"/>
          </a:xfrm>
          <a:prstGeom prst="rect">
            <a:avLst/>
          </a:prstGeom>
          <a:noFill/>
        </p:spPr>
        <p:txBody>
          <a:bodyPr wrap="square">
            <a:spAutoFit/>
          </a:bodyPr>
          <a:lstStyle/>
          <a:p>
            <a:pPr>
              <a:spcAft>
                <a:spcPts val="200"/>
              </a:spcAft>
            </a:pPr>
            <a:r>
              <a:rPr sz="2600" b="1" i="0">
                <a:solidFill>
                  <a:srgbClr val="F4F1E8"/>
                </a:solidFill>
                <a:latin typeface="Calibri"/>
              </a:rPr>
              <a:t>What follows</a:t>
            </a:r>
          </a:p>
        </p:txBody>
      </p:sp>
      <p:sp>
        <p:nvSpPr>
          <p:cNvPr id="6" name="Rounded Rectangle 5"/>
          <p:cNvSpPr/>
          <p:nvPr/>
        </p:nvSpPr>
        <p:spPr>
          <a:xfrm>
            <a:off x="685800" y="1500000"/>
            <a:ext cx="5200000" cy="45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61800" y="1680000"/>
            <a:ext cx="4840000" cy="400000"/>
          </a:xfrm>
          <a:prstGeom prst="rect">
            <a:avLst/>
          </a:prstGeom>
          <a:noFill/>
        </p:spPr>
        <p:txBody>
          <a:bodyPr wrap="square">
            <a:spAutoFit/>
          </a:bodyPr>
          <a:lstStyle/>
          <a:p>
            <a:pPr>
              <a:spcAft>
                <a:spcPts val="200"/>
              </a:spcAft>
            </a:pPr>
            <a:r>
              <a:rPr sz="1600" b="1" i="0">
                <a:solidFill>
                  <a:srgbClr val="C4B48A"/>
                </a:solidFill>
                <a:latin typeface="Calibri"/>
              </a:rPr>
              <a:t>John 4:1–26</a:t>
            </a:r>
          </a:p>
        </p:txBody>
      </p:sp>
      <p:sp>
        <p:nvSpPr>
          <p:cNvPr id="8" name="TextBox 7"/>
          <p:cNvSpPr txBox="1"/>
          <p:nvPr/>
        </p:nvSpPr>
        <p:spPr>
          <a:xfrm>
            <a:off x="861800" y="2200000"/>
            <a:ext cx="4840000" cy="3000000"/>
          </a:xfrm>
          <a:prstGeom prst="rect">
            <a:avLst/>
          </a:prstGeom>
          <a:noFill/>
        </p:spPr>
        <p:txBody>
          <a:bodyPr wrap="square">
            <a:spAutoFit/>
          </a:bodyPr>
          <a:lstStyle/>
          <a:p>
            <a:pPr>
              <a:spcAft>
                <a:spcPts val="200"/>
              </a:spcAft>
            </a:pPr>
            <a:r>
              <a:rPr sz="1800" b="0" i="0">
                <a:solidFill>
                  <a:srgbClr val="E7E2D4"/>
                </a:solidFill>
                <a:latin typeface="Calibri"/>
              </a:rPr>
              <a:t>The woman at the well.</a:t>
            </a:r>
          </a:p>
          <a:p>
            <a:pPr>
              <a:spcAft>
                <a:spcPts val="200"/>
              </a:spcAft>
            </a:pPr>
            <a:r>
              <a:rPr sz="1800" b="0" i="0">
                <a:solidFill>
                  <a:srgbClr val="E7E2D4"/>
                </a:solidFill>
                <a:latin typeface="Calibri"/>
              </a:rPr>
              <a:t>Living water.</a:t>
            </a:r>
          </a:p>
        </p:txBody>
      </p:sp>
      <p:sp>
        <p:nvSpPr>
          <p:cNvPr id="9" name="Rounded Rectangle 8"/>
          <p:cNvSpPr/>
          <p:nvPr/>
        </p:nvSpPr>
        <p:spPr>
          <a:xfrm>
            <a:off x="6235800" y="1500000"/>
            <a:ext cx="5200000" cy="45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15800" y="1680000"/>
            <a:ext cx="4840000" cy="400000"/>
          </a:xfrm>
          <a:prstGeom prst="rect">
            <a:avLst/>
          </a:prstGeom>
          <a:noFill/>
        </p:spPr>
        <p:txBody>
          <a:bodyPr wrap="square">
            <a:spAutoFit/>
          </a:bodyPr>
          <a:lstStyle/>
          <a:p>
            <a:pPr>
              <a:spcAft>
                <a:spcPts val="200"/>
              </a:spcAft>
            </a:pPr>
            <a:r>
              <a:rPr sz="1600" b="1" i="0">
                <a:solidFill>
                  <a:srgbClr val="C4B48A"/>
                </a:solidFill>
                <a:latin typeface="Calibri"/>
              </a:rPr>
              <a:t>Memory</a:t>
            </a:r>
          </a:p>
        </p:txBody>
      </p:sp>
      <p:sp>
        <p:nvSpPr>
          <p:cNvPr id="11" name="TextBox 10"/>
          <p:cNvSpPr txBox="1"/>
          <p:nvPr/>
        </p:nvSpPr>
        <p:spPr>
          <a:xfrm>
            <a:off x="6415800" y="2200000"/>
            <a:ext cx="4840000" cy="3000000"/>
          </a:xfrm>
          <a:prstGeom prst="rect">
            <a:avLst/>
          </a:prstGeom>
          <a:noFill/>
        </p:spPr>
        <p:txBody>
          <a:bodyPr wrap="square">
            <a:spAutoFit/>
          </a:bodyPr>
          <a:lstStyle/>
          <a:p>
            <a:pPr>
              <a:spcAft>
                <a:spcPts val="200"/>
              </a:spcAft>
            </a:pPr>
            <a:r>
              <a:rPr sz="1800" b="0" i="1">
                <a:solidFill>
                  <a:srgbClr val="F4F1E8"/>
                </a:solidFill>
                <a:latin typeface="Calibri"/>
              </a:rPr>
              <a:t>He must increase,</a:t>
            </a:r>
          </a:p>
          <a:p>
            <a:pPr>
              <a:spcAft>
                <a:spcPts val="200"/>
              </a:spcAft>
            </a:pPr>
            <a:r>
              <a:rPr sz="1800" b="0" i="1">
                <a:solidFill>
                  <a:srgbClr val="F4F1E8"/>
                </a:solidFill>
                <a:latin typeface="Calibri"/>
              </a:rPr>
              <a:t>but I must decrease.</a:t>
            </a:r>
          </a:p>
        </p:txBody>
      </p:sp>
      <p:sp>
        <p:nvSpPr>
          <p:cNvPr id="12" name="TextBox 11"/>
          <p:cNvSpPr txBox="1"/>
          <p:nvPr/>
        </p:nvSpPr>
        <p:spPr>
          <a:xfrm>
            <a:off x="685800" y="6444808"/>
            <a:ext cx="10820400" cy="237744"/>
          </a:xfrm>
          <a:prstGeom prst="rect">
            <a:avLst/>
          </a:prstGeom>
          <a:noFill/>
        </p:spPr>
        <p:txBody>
          <a:bodyPr wrap="square">
            <a:spAutoFit/>
          </a:bodyPr>
          <a:lstStyle/>
          <a:p>
            <a:pPr>
              <a:spcAft>
                <a:spcPts val="200"/>
              </a:spcAft>
            </a:pPr>
            <a:r>
              <a:rPr sz="1200" b="0" i="0">
                <a:solidFill>
                  <a:srgbClr val="C4B48A"/>
                </a:solidFill>
                <a:latin typeface="Calibri"/>
              </a:rPr>
              <a:t>Next in the series: John 4:1–26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